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61" r:id="rId3"/>
  </p:sldMasterIdLst>
  <p:notesMasterIdLst>
    <p:notesMasterId r:id="rId53"/>
  </p:notesMasterIdLst>
  <p:sldIdLst>
    <p:sldId id="256" r:id="rId4"/>
    <p:sldId id="258" r:id="rId5"/>
    <p:sldId id="293" r:id="rId6"/>
    <p:sldId id="259" r:id="rId7"/>
    <p:sldId id="262" r:id="rId8"/>
    <p:sldId id="263" r:id="rId9"/>
    <p:sldId id="264" r:id="rId10"/>
    <p:sldId id="308" r:id="rId11"/>
    <p:sldId id="294" r:id="rId12"/>
    <p:sldId id="265" r:id="rId13"/>
    <p:sldId id="266" r:id="rId14"/>
    <p:sldId id="267" r:id="rId15"/>
    <p:sldId id="299" r:id="rId16"/>
    <p:sldId id="300" r:id="rId17"/>
    <p:sldId id="301" r:id="rId18"/>
    <p:sldId id="307" r:id="rId19"/>
    <p:sldId id="303" r:id="rId20"/>
    <p:sldId id="304" r:id="rId21"/>
    <p:sldId id="305" r:id="rId22"/>
    <p:sldId id="306" r:id="rId23"/>
    <p:sldId id="276" r:id="rId24"/>
    <p:sldId id="309" r:id="rId25"/>
    <p:sldId id="297" r:id="rId26"/>
    <p:sldId id="298" r:id="rId27"/>
    <p:sldId id="312" r:id="rId28"/>
    <p:sldId id="313" r:id="rId29"/>
    <p:sldId id="285" r:id="rId30"/>
    <p:sldId id="286" r:id="rId31"/>
    <p:sldId id="287" r:id="rId32"/>
    <p:sldId id="295" r:id="rId33"/>
    <p:sldId id="296" r:id="rId34"/>
    <p:sldId id="288" r:id="rId35"/>
    <p:sldId id="289" r:id="rId36"/>
    <p:sldId id="290" r:id="rId37"/>
    <p:sldId id="291" r:id="rId38"/>
    <p:sldId id="269" r:id="rId39"/>
    <p:sldId id="270" r:id="rId40"/>
    <p:sldId id="274" r:id="rId41"/>
    <p:sldId id="271" r:id="rId42"/>
    <p:sldId id="272" r:id="rId43"/>
    <p:sldId id="284" r:id="rId44"/>
    <p:sldId id="314" r:id="rId45"/>
    <p:sldId id="315" r:id="rId46"/>
    <p:sldId id="316" r:id="rId47"/>
    <p:sldId id="292" r:id="rId48"/>
    <p:sldId id="280" r:id="rId49"/>
    <p:sldId id="275" r:id="rId50"/>
    <p:sldId id="282" r:id="rId51"/>
    <p:sldId id="317" r:id="rId5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78286-163D-E94B-9395-09B29C3E4855}" v="2" dt="2018-07-23T09:47:13.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127" autoAdjust="0"/>
  </p:normalViewPr>
  <p:slideViewPr>
    <p:cSldViewPr>
      <p:cViewPr varScale="1">
        <p:scale>
          <a:sx n="134" d="100"/>
          <a:sy n="134" d="100"/>
        </p:scale>
        <p:origin x="1000" y="1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Gardner" userId="93d2c373-4c0e-4117-aee7-d1f139bddb6c" providerId="ADAL" clId="{6EC78286-163D-E94B-9395-09B29C3E4855}"/>
    <pc:docChg chg="custSel modSld">
      <pc:chgData name="Mike Gardner" userId="93d2c373-4c0e-4117-aee7-d1f139bddb6c" providerId="ADAL" clId="{6EC78286-163D-E94B-9395-09B29C3E4855}" dt="2018-07-23T09:47:13.456" v="1" actId="27636"/>
      <pc:docMkLst>
        <pc:docMk/>
      </pc:docMkLst>
      <pc:sldChg chg="addSp modSp">
        <pc:chgData name="Mike Gardner" userId="93d2c373-4c0e-4117-aee7-d1f139bddb6c" providerId="ADAL" clId="{6EC78286-163D-E94B-9395-09B29C3E4855}" dt="2018-07-23T09:47:13.260" v="0" actId="767"/>
        <pc:sldMkLst>
          <pc:docMk/>
          <pc:sldMk cId="2188551393" sldId="258"/>
        </pc:sldMkLst>
        <pc:spChg chg="add mod">
          <ac:chgData name="Mike Gardner" userId="93d2c373-4c0e-4117-aee7-d1f139bddb6c" providerId="ADAL" clId="{6EC78286-163D-E94B-9395-09B29C3E4855}" dt="2018-07-23T09:47:13.260" v="0" actId="767"/>
          <ac:spMkLst>
            <pc:docMk/>
            <pc:sldMk cId="2188551393" sldId="258"/>
            <ac:spMk id="6" creationId="{250EF778-5917-774A-B932-12CE1F51B286}"/>
          </ac:spMkLst>
        </pc:spChg>
      </pc:sldChg>
      <pc:sldChg chg="modNotes">
        <pc:chgData name="Mike Gardner" userId="93d2c373-4c0e-4117-aee7-d1f139bddb6c" providerId="ADAL" clId="{6EC78286-163D-E94B-9395-09B29C3E4855}" dt="2018-07-23T09:47:13.456" v="1" actId="27636"/>
        <pc:sldMkLst>
          <pc:docMk/>
          <pc:sldMk cId="1368108801"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1D46B-9E84-471A-9CCF-5005F4567A9A}"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GB"/>
        </a:p>
      </dgm:t>
    </dgm:pt>
    <dgm:pt modelId="{354F9EEF-2D4D-4ACC-BB40-294BD63A75A4}">
      <dgm:prSet phldrT="[Text]"/>
      <dgm:spPr/>
      <dgm:t>
        <a:bodyPr/>
        <a:lstStyle/>
        <a:p>
          <a:r>
            <a:rPr lang="en-GB" dirty="0"/>
            <a:t>The Act</a:t>
          </a:r>
        </a:p>
      </dgm:t>
    </dgm:pt>
    <dgm:pt modelId="{89B11523-C22F-4FEE-9649-325E764D00BD}" type="parTrans" cxnId="{B679B44D-4713-4AB9-A1A8-063C6E823AB5}">
      <dgm:prSet/>
      <dgm:spPr/>
      <dgm:t>
        <a:bodyPr/>
        <a:lstStyle/>
        <a:p>
          <a:endParaRPr lang="en-GB"/>
        </a:p>
      </dgm:t>
    </dgm:pt>
    <dgm:pt modelId="{77AEA13C-6B0A-4DC5-B3CF-D8F2D60F9A86}" type="sibTrans" cxnId="{B679B44D-4713-4AB9-A1A8-063C6E823AB5}">
      <dgm:prSet/>
      <dgm:spPr/>
      <dgm:t>
        <a:bodyPr/>
        <a:lstStyle/>
        <a:p>
          <a:endParaRPr lang="en-GB"/>
        </a:p>
      </dgm:t>
    </dgm:pt>
    <dgm:pt modelId="{286B78F5-E5D1-42E8-A7D1-714234CDA93A}">
      <dgm:prSet phldrT="[Text]"/>
      <dgm:spPr/>
      <dgm:t>
        <a:bodyPr/>
        <a:lstStyle/>
        <a:p>
          <a:r>
            <a:rPr lang="en-GB" dirty="0"/>
            <a:t>The Means</a:t>
          </a:r>
        </a:p>
      </dgm:t>
    </dgm:pt>
    <dgm:pt modelId="{BA0E2AE7-CF5C-4C6F-BDFF-08434FC44EC3}" type="parTrans" cxnId="{597B8964-F0BA-4BD5-8C84-8E53040572E7}">
      <dgm:prSet/>
      <dgm:spPr/>
      <dgm:t>
        <a:bodyPr/>
        <a:lstStyle/>
        <a:p>
          <a:endParaRPr lang="en-GB"/>
        </a:p>
      </dgm:t>
    </dgm:pt>
    <dgm:pt modelId="{4829EAD1-33BF-47AF-8F12-0A03FDE77AAC}" type="sibTrans" cxnId="{597B8964-F0BA-4BD5-8C84-8E53040572E7}">
      <dgm:prSet/>
      <dgm:spPr/>
      <dgm:t>
        <a:bodyPr/>
        <a:lstStyle/>
        <a:p>
          <a:endParaRPr lang="en-GB"/>
        </a:p>
      </dgm:t>
    </dgm:pt>
    <dgm:pt modelId="{CDF8E173-01BA-4BD3-93D9-5055C8ABDA82}">
      <dgm:prSet phldrT="[Text]"/>
      <dgm:spPr/>
      <dgm:t>
        <a:bodyPr/>
        <a:lstStyle/>
        <a:p>
          <a:r>
            <a:rPr lang="en-GB" dirty="0"/>
            <a:t>The Purpose</a:t>
          </a:r>
        </a:p>
      </dgm:t>
    </dgm:pt>
    <dgm:pt modelId="{4EFFD3F8-0AB0-4BF6-878F-26B6BE877071}" type="parTrans" cxnId="{E079955B-375F-4C78-B379-D9022F380997}">
      <dgm:prSet/>
      <dgm:spPr/>
      <dgm:t>
        <a:bodyPr/>
        <a:lstStyle/>
        <a:p>
          <a:endParaRPr lang="en-GB"/>
        </a:p>
      </dgm:t>
    </dgm:pt>
    <dgm:pt modelId="{BD57AE6A-B203-406E-BC0E-7569BBDD58E3}" type="sibTrans" cxnId="{E079955B-375F-4C78-B379-D9022F380997}">
      <dgm:prSet/>
      <dgm:spPr/>
      <dgm:t>
        <a:bodyPr/>
        <a:lstStyle/>
        <a:p>
          <a:endParaRPr lang="en-GB"/>
        </a:p>
      </dgm:t>
    </dgm:pt>
    <dgm:pt modelId="{62FB44F8-52AE-43CB-A09B-9512237D63B9}">
      <dgm:prSet phldrT="[Text]"/>
      <dgm:spPr/>
      <dgm:t>
        <a:bodyPr/>
        <a:lstStyle/>
        <a:p>
          <a:r>
            <a:rPr lang="en-GB" dirty="0"/>
            <a:t>Trafficking</a:t>
          </a:r>
        </a:p>
      </dgm:t>
    </dgm:pt>
    <dgm:pt modelId="{5909427D-AB7C-4CA0-8CCB-4C9CC5DB6C77}" type="parTrans" cxnId="{2410B533-6F36-4376-9F45-475E94C42B1C}">
      <dgm:prSet/>
      <dgm:spPr/>
      <dgm:t>
        <a:bodyPr/>
        <a:lstStyle/>
        <a:p>
          <a:endParaRPr lang="en-GB"/>
        </a:p>
      </dgm:t>
    </dgm:pt>
    <dgm:pt modelId="{0412AA6F-6E47-49AF-8B24-FBEC2869D666}" type="sibTrans" cxnId="{2410B533-6F36-4376-9F45-475E94C42B1C}">
      <dgm:prSet/>
      <dgm:spPr/>
      <dgm:t>
        <a:bodyPr/>
        <a:lstStyle/>
        <a:p>
          <a:endParaRPr lang="en-GB"/>
        </a:p>
      </dgm:t>
    </dgm:pt>
    <dgm:pt modelId="{A488F2BC-FF37-4E28-B285-08AA4B031180}" type="pres">
      <dgm:prSet presAssocID="{E7E1D46B-9E84-471A-9CCF-5005F4567A9A}" presName="linearFlow" presStyleCnt="0">
        <dgm:presLayoutVars>
          <dgm:dir/>
          <dgm:resizeHandles val="exact"/>
        </dgm:presLayoutVars>
      </dgm:prSet>
      <dgm:spPr/>
    </dgm:pt>
    <dgm:pt modelId="{5366E9FA-E1DC-4420-B7FE-323CFFE87DC4}" type="pres">
      <dgm:prSet presAssocID="{354F9EEF-2D4D-4ACC-BB40-294BD63A75A4}" presName="node" presStyleLbl="node1" presStyleIdx="0" presStyleCnt="4">
        <dgm:presLayoutVars>
          <dgm:bulletEnabled val="1"/>
        </dgm:presLayoutVars>
      </dgm:prSet>
      <dgm:spPr/>
    </dgm:pt>
    <dgm:pt modelId="{9409F3F0-9506-47DD-ACF8-32E8A7AE6C94}" type="pres">
      <dgm:prSet presAssocID="{77AEA13C-6B0A-4DC5-B3CF-D8F2D60F9A86}" presName="spacerL" presStyleCnt="0"/>
      <dgm:spPr/>
    </dgm:pt>
    <dgm:pt modelId="{C453F004-B7BA-4B86-A53D-9DB8898A7254}" type="pres">
      <dgm:prSet presAssocID="{77AEA13C-6B0A-4DC5-B3CF-D8F2D60F9A86}" presName="sibTrans" presStyleLbl="sibTrans2D1" presStyleIdx="0" presStyleCnt="3"/>
      <dgm:spPr/>
    </dgm:pt>
    <dgm:pt modelId="{E63DFB0F-E016-4451-8056-FBFA23AC74BD}" type="pres">
      <dgm:prSet presAssocID="{77AEA13C-6B0A-4DC5-B3CF-D8F2D60F9A86}" presName="spacerR" presStyleCnt="0"/>
      <dgm:spPr/>
    </dgm:pt>
    <dgm:pt modelId="{01BFBD16-0295-4FA2-A53F-4FAE8C6D9720}" type="pres">
      <dgm:prSet presAssocID="{286B78F5-E5D1-42E8-A7D1-714234CDA93A}" presName="node" presStyleLbl="node1" presStyleIdx="1" presStyleCnt="4">
        <dgm:presLayoutVars>
          <dgm:bulletEnabled val="1"/>
        </dgm:presLayoutVars>
      </dgm:prSet>
      <dgm:spPr/>
    </dgm:pt>
    <dgm:pt modelId="{8015D3F6-E2F5-41CD-94F7-31FD672ED620}" type="pres">
      <dgm:prSet presAssocID="{4829EAD1-33BF-47AF-8F12-0A03FDE77AAC}" presName="spacerL" presStyleCnt="0"/>
      <dgm:spPr/>
    </dgm:pt>
    <dgm:pt modelId="{D15A40E9-1E59-4B73-BB38-E7DDC1FD546D}" type="pres">
      <dgm:prSet presAssocID="{4829EAD1-33BF-47AF-8F12-0A03FDE77AAC}" presName="sibTrans" presStyleLbl="sibTrans2D1" presStyleIdx="1" presStyleCnt="3"/>
      <dgm:spPr/>
    </dgm:pt>
    <dgm:pt modelId="{5E64D32E-DA79-4583-86C3-9EBF630F9F8C}" type="pres">
      <dgm:prSet presAssocID="{4829EAD1-33BF-47AF-8F12-0A03FDE77AAC}" presName="spacerR" presStyleCnt="0"/>
      <dgm:spPr/>
    </dgm:pt>
    <dgm:pt modelId="{1006C026-FA2D-48AD-B30D-745BDAD8A8FE}" type="pres">
      <dgm:prSet presAssocID="{CDF8E173-01BA-4BD3-93D9-5055C8ABDA82}" presName="node" presStyleLbl="node1" presStyleIdx="2" presStyleCnt="4">
        <dgm:presLayoutVars>
          <dgm:bulletEnabled val="1"/>
        </dgm:presLayoutVars>
      </dgm:prSet>
      <dgm:spPr/>
    </dgm:pt>
    <dgm:pt modelId="{D8CBEAAB-BB5A-4DB5-B3AB-070DAF216399}" type="pres">
      <dgm:prSet presAssocID="{BD57AE6A-B203-406E-BC0E-7569BBDD58E3}" presName="spacerL" presStyleCnt="0"/>
      <dgm:spPr/>
    </dgm:pt>
    <dgm:pt modelId="{FE4D8EBA-5C88-411D-B7A3-D8F9BB49157C}" type="pres">
      <dgm:prSet presAssocID="{BD57AE6A-B203-406E-BC0E-7569BBDD58E3}" presName="sibTrans" presStyleLbl="sibTrans2D1" presStyleIdx="2" presStyleCnt="3"/>
      <dgm:spPr/>
    </dgm:pt>
    <dgm:pt modelId="{701128EB-C508-45A0-B453-004B8E4C388F}" type="pres">
      <dgm:prSet presAssocID="{BD57AE6A-B203-406E-BC0E-7569BBDD58E3}" presName="spacerR" presStyleCnt="0"/>
      <dgm:spPr/>
    </dgm:pt>
    <dgm:pt modelId="{04BB59AB-D590-4187-B21C-0165472729FB}" type="pres">
      <dgm:prSet presAssocID="{62FB44F8-52AE-43CB-A09B-9512237D63B9}" presName="node" presStyleLbl="node1" presStyleIdx="3" presStyleCnt="4">
        <dgm:presLayoutVars>
          <dgm:bulletEnabled val="1"/>
        </dgm:presLayoutVars>
      </dgm:prSet>
      <dgm:spPr/>
    </dgm:pt>
  </dgm:ptLst>
  <dgm:cxnLst>
    <dgm:cxn modelId="{75667517-C257-47BB-80E5-7F4BC13B2887}" type="presOf" srcId="{CDF8E173-01BA-4BD3-93D9-5055C8ABDA82}" destId="{1006C026-FA2D-48AD-B30D-745BDAD8A8FE}" srcOrd="0" destOrd="0" presId="urn:microsoft.com/office/officeart/2005/8/layout/equation1"/>
    <dgm:cxn modelId="{B6AEC11B-ECDD-451F-A5E2-ADF2275D5766}" type="presOf" srcId="{286B78F5-E5D1-42E8-A7D1-714234CDA93A}" destId="{01BFBD16-0295-4FA2-A53F-4FAE8C6D9720}" srcOrd="0" destOrd="0" presId="urn:microsoft.com/office/officeart/2005/8/layout/equation1"/>
    <dgm:cxn modelId="{7E950B30-CDDD-47D7-A828-FECF2CD6338A}" type="presOf" srcId="{BD57AE6A-B203-406E-BC0E-7569BBDD58E3}" destId="{FE4D8EBA-5C88-411D-B7A3-D8F9BB49157C}" srcOrd="0" destOrd="0" presId="urn:microsoft.com/office/officeart/2005/8/layout/equation1"/>
    <dgm:cxn modelId="{2410B533-6F36-4376-9F45-475E94C42B1C}" srcId="{E7E1D46B-9E84-471A-9CCF-5005F4567A9A}" destId="{62FB44F8-52AE-43CB-A09B-9512237D63B9}" srcOrd="3" destOrd="0" parTransId="{5909427D-AB7C-4CA0-8CCB-4C9CC5DB6C77}" sibTransId="{0412AA6F-6E47-49AF-8B24-FBEC2869D666}"/>
    <dgm:cxn modelId="{C42B0337-6ED3-4FC7-9217-6A8B4D700A02}" type="presOf" srcId="{354F9EEF-2D4D-4ACC-BB40-294BD63A75A4}" destId="{5366E9FA-E1DC-4420-B7FE-323CFFE87DC4}" srcOrd="0" destOrd="0" presId="urn:microsoft.com/office/officeart/2005/8/layout/equation1"/>
    <dgm:cxn modelId="{B679B44D-4713-4AB9-A1A8-063C6E823AB5}" srcId="{E7E1D46B-9E84-471A-9CCF-5005F4567A9A}" destId="{354F9EEF-2D4D-4ACC-BB40-294BD63A75A4}" srcOrd="0" destOrd="0" parTransId="{89B11523-C22F-4FEE-9649-325E764D00BD}" sibTransId="{77AEA13C-6B0A-4DC5-B3CF-D8F2D60F9A86}"/>
    <dgm:cxn modelId="{E079955B-375F-4C78-B379-D9022F380997}" srcId="{E7E1D46B-9E84-471A-9CCF-5005F4567A9A}" destId="{CDF8E173-01BA-4BD3-93D9-5055C8ABDA82}" srcOrd="2" destOrd="0" parTransId="{4EFFD3F8-0AB0-4BF6-878F-26B6BE877071}" sibTransId="{BD57AE6A-B203-406E-BC0E-7569BBDD58E3}"/>
    <dgm:cxn modelId="{597B8964-F0BA-4BD5-8C84-8E53040572E7}" srcId="{E7E1D46B-9E84-471A-9CCF-5005F4567A9A}" destId="{286B78F5-E5D1-42E8-A7D1-714234CDA93A}" srcOrd="1" destOrd="0" parTransId="{BA0E2AE7-CF5C-4C6F-BDFF-08434FC44EC3}" sibTransId="{4829EAD1-33BF-47AF-8F12-0A03FDE77AAC}"/>
    <dgm:cxn modelId="{287E7268-B2E1-45B5-8DB3-D409FCE398F3}" type="presOf" srcId="{4829EAD1-33BF-47AF-8F12-0A03FDE77AAC}" destId="{D15A40E9-1E59-4B73-BB38-E7DDC1FD546D}" srcOrd="0" destOrd="0" presId="urn:microsoft.com/office/officeart/2005/8/layout/equation1"/>
    <dgm:cxn modelId="{BCF2AB6B-CC85-4CEF-B93B-387A7F2C159A}" type="presOf" srcId="{E7E1D46B-9E84-471A-9CCF-5005F4567A9A}" destId="{A488F2BC-FF37-4E28-B285-08AA4B031180}" srcOrd="0" destOrd="0" presId="urn:microsoft.com/office/officeart/2005/8/layout/equation1"/>
    <dgm:cxn modelId="{55DBF5B9-EEC8-4BDA-AB43-89C5173AC17E}" type="presOf" srcId="{77AEA13C-6B0A-4DC5-B3CF-D8F2D60F9A86}" destId="{C453F004-B7BA-4B86-A53D-9DB8898A7254}" srcOrd="0" destOrd="0" presId="urn:microsoft.com/office/officeart/2005/8/layout/equation1"/>
    <dgm:cxn modelId="{194214BD-9B76-409A-A52D-C448573A6CB0}" type="presOf" srcId="{62FB44F8-52AE-43CB-A09B-9512237D63B9}" destId="{04BB59AB-D590-4187-B21C-0165472729FB}" srcOrd="0" destOrd="0" presId="urn:microsoft.com/office/officeart/2005/8/layout/equation1"/>
    <dgm:cxn modelId="{461884DE-3AC5-479F-B738-48852661799D}" type="presParOf" srcId="{A488F2BC-FF37-4E28-B285-08AA4B031180}" destId="{5366E9FA-E1DC-4420-B7FE-323CFFE87DC4}" srcOrd="0" destOrd="0" presId="urn:microsoft.com/office/officeart/2005/8/layout/equation1"/>
    <dgm:cxn modelId="{E32A2E48-7D88-406C-9677-2E9EBFAB6F4B}" type="presParOf" srcId="{A488F2BC-FF37-4E28-B285-08AA4B031180}" destId="{9409F3F0-9506-47DD-ACF8-32E8A7AE6C94}" srcOrd="1" destOrd="0" presId="urn:microsoft.com/office/officeart/2005/8/layout/equation1"/>
    <dgm:cxn modelId="{B9933366-DE03-4B9A-AC30-C978D3CC7C33}" type="presParOf" srcId="{A488F2BC-FF37-4E28-B285-08AA4B031180}" destId="{C453F004-B7BA-4B86-A53D-9DB8898A7254}" srcOrd="2" destOrd="0" presId="urn:microsoft.com/office/officeart/2005/8/layout/equation1"/>
    <dgm:cxn modelId="{F8142272-8E61-4306-9B30-FD8E0B52C37C}" type="presParOf" srcId="{A488F2BC-FF37-4E28-B285-08AA4B031180}" destId="{E63DFB0F-E016-4451-8056-FBFA23AC74BD}" srcOrd="3" destOrd="0" presId="urn:microsoft.com/office/officeart/2005/8/layout/equation1"/>
    <dgm:cxn modelId="{727B9B52-FDB0-4277-9A57-00BF218D0230}" type="presParOf" srcId="{A488F2BC-FF37-4E28-B285-08AA4B031180}" destId="{01BFBD16-0295-4FA2-A53F-4FAE8C6D9720}" srcOrd="4" destOrd="0" presId="urn:microsoft.com/office/officeart/2005/8/layout/equation1"/>
    <dgm:cxn modelId="{3D2A019D-2E1B-4480-9306-F6CC1B0F7290}" type="presParOf" srcId="{A488F2BC-FF37-4E28-B285-08AA4B031180}" destId="{8015D3F6-E2F5-41CD-94F7-31FD672ED620}" srcOrd="5" destOrd="0" presId="urn:microsoft.com/office/officeart/2005/8/layout/equation1"/>
    <dgm:cxn modelId="{CEC4D5F3-618D-44CF-A6D6-702168A5C9F0}" type="presParOf" srcId="{A488F2BC-FF37-4E28-B285-08AA4B031180}" destId="{D15A40E9-1E59-4B73-BB38-E7DDC1FD546D}" srcOrd="6" destOrd="0" presId="urn:microsoft.com/office/officeart/2005/8/layout/equation1"/>
    <dgm:cxn modelId="{D6F016A6-9D21-486B-BACD-E4B1A50E1D46}" type="presParOf" srcId="{A488F2BC-FF37-4E28-B285-08AA4B031180}" destId="{5E64D32E-DA79-4583-86C3-9EBF630F9F8C}" srcOrd="7" destOrd="0" presId="urn:microsoft.com/office/officeart/2005/8/layout/equation1"/>
    <dgm:cxn modelId="{6D3A0E75-73F9-4462-BD2D-EF3DD1AD45ED}" type="presParOf" srcId="{A488F2BC-FF37-4E28-B285-08AA4B031180}" destId="{1006C026-FA2D-48AD-B30D-745BDAD8A8FE}" srcOrd="8" destOrd="0" presId="urn:microsoft.com/office/officeart/2005/8/layout/equation1"/>
    <dgm:cxn modelId="{5CD9EF08-B539-4DC3-AA3A-DE58A7959C47}" type="presParOf" srcId="{A488F2BC-FF37-4E28-B285-08AA4B031180}" destId="{D8CBEAAB-BB5A-4DB5-B3AB-070DAF216399}" srcOrd="9" destOrd="0" presId="urn:microsoft.com/office/officeart/2005/8/layout/equation1"/>
    <dgm:cxn modelId="{451AAB02-5B3E-407B-93E5-DA2B1F1A7559}" type="presParOf" srcId="{A488F2BC-FF37-4E28-B285-08AA4B031180}" destId="{FE4D8EBA-5C88-411D-B7A3-D8F9BB49157C}" srcOrd="10" destOrd="0" presId="urn:microsoft.com/office/officeart/2005/8/layout/equation1"/>
    <dgm:cxn modelId="{1056C06D-1125-41B8-9805-98658C5B3FC1}" type="presParOf" srcId="{A488F2BC-FF37-4E28-B285-08AA4B031180}" destId="{701128EB-C508-45A0-B453-004B8E4C388F}" srcOrd="11" destOrd="0" presId="urn:microsoft.com/office/officeart/2005/8/layout/equation1"/>
    <dgm:cxn modelId="{3774984B-3243-492C-9991-9298A676BEDC}" type="presParOf" srcId="{A488F2BC-FF37-4E28-B285-08AA4B031180}" destId="{04BB59AB-D590-4187-B21C-0165472729FB}"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5C7C7-7134-489B-BAC7-573E7C16CB4C}" type="doc">
      <dgm:prSet loTypeId="urn:microsoft.com/office/officeart/2005/8/layout/radial1" loCatId="relationship" qsTypeId="urn:microsoft.com/office/officeart/2005/8/quickstyle/simple1" qsCatId="simple" csTypeId="urn:microsoft.com/office/officeart/2005/8/colors/accent1_2" csCatId="accent1" phldr="1"/>
      <dgm:spPr/>
    </dgm:pt>
    <dgm:pt modelId="{EFF11638-01ED-43FC-8FD3-C1DA2B6FFD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B64B74C-6F2B-452E-83E1-7D7D786A6A40}" type="parTrans" cxnId="{93C8E19A-E3AD-41C8-B063-33E680C6DB7E}">
      <dgm:prSet/>
      <dgm:spPr/>
      <dgm:t>
        <a:bodyPr/>
        <a:lstStyle/>
        <a:p>
          <a:endParaRPr lang="en-GB"/>
        </a:p>
      </dgm:t>
    </dgm:pt>
    <dgm:pt modelId="{6BB0DBC0-FB0D-4E92-9FD1-CA0D5DFDCDB1}" type="sibTrans" cxnId="{93C8E19A-E3AD-41C8-B063-33E680C6DB7E}">
      <dgm:prSet/>
      <dgm:spPr/>
      <dgm:t>
        <a:bodyPr/>
        <a:lstStyle/>
        <a:p>
          <a:endParaRPr lang="en-GB"/>
        </a:p>
      </dgm:t>
    </dgm:pt>
    <dgm:pt modelId="{D77927AF-4E57-43C0-8D12-11F1D05C62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Violence (inc harmful traditional practices)</a:t>
          </a:r>
          <a:endParaRPr kumimoji="0" lang="en-US" sz="12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6C0B095-95AB-48A3-9C0A-7E4A6BEA4D15}" type="parTrans" cxnId="{F8F9D9F1-7745-4FCA-ABA5-BF797EFC0C02}">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9288CE5B-2569-4292-8E98-88CB1982133E}" type="sibTrans" cxnId="{F8F9D9F1-7745-4FCA-ABA5-BF797EFC0C02}">
      <dgm:prSet/>
      <dgm:spPr/>
      <dgm:t>
        <a:bodyPr/>
        <a:lstStyle/>
        <a:p>
          <a:endParaRPr lang="en-GB"/>
        </a:p>
      </dgm:t>
    </dgm:pt>
    <dgm:pt modelId="{083A42ED-D601-4192-90E1-9F8574F41F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Conflict or natural disaster</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F6DE47F0-8AA7-45E6-A01C-7538F065A31D}" type="parTrans" cxnId="{74143929-6C96-4F44-81DA-0E4680323764}">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C06FC152-90B8-465C-8EC1-59DDE2C930E9}" type="sibTrans" cxnId="{74143929-6C96-4F44-81DA-0E4680323764}">
      <dgm:prSet/>
      <dgm:spPr/>
      <dgm:t>
        <a:bodyPr/>
        <a:lstStyle/>
        <a:p>
          <a:endParaRPr lang="en-GB"/>
        </a:p>
      </dgm:t>
    </dgm:pt>
    <dgm:pt modelId="{90086907-9117-41EE-97DF-868BD1BAF8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Poverty </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1CEAB867-F8D8-40AD-8A47-F11757105C9D}" type="parTrans" cxnId="{4B82F663-8596-477B-9E47-CA9C943F5D9F}">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A44AAC58-A6C5-4DAA-80D2-84CFFF205E3E}" type="sibTrans" cxnId="{4B82F663-8596-477B-9E47-CA9C943F5D9F}">
      <dgm:prSet/>
      <dgm:spPr/>
      <dgm:t>
        <a:bodyPr/>
        <a:lstStyle/>
        <a:p>
          <a:endParaRPr lang="en-GB"/>
        </a:p>
      </dgm:t>
    </dgm:pt>
    <dgm:pt modelId="{AF07FA48-1040-4A1D-910E-B48A2F4A22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Gender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Equality Issues</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83DC71F8-D3CE-433C-B0BA-4798AE48A1A5}" type="parTrans" cxnId="{BFC79E55-950B-4660-BAC2-2EA46204D485}">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429FAA01-174E-44EF-B996-A1A51B35B567}" type="sibTrans" cxnId="{BFC79E55-950B-4660-BAC2-2EA46204D485}">
      <dgm:prSet/>
      <dgm:spPr/>
      <dgm:t>
        <a:bodyPr/>
        <a:lstStyle/>
        <a:p>
          <a:endParaRPr lang="en-GB"/>
        </a:p>
      </dgm:t>
    </dgm:pt>
    <dgm:pt modelId="{626CE2D7-67A6-4F57-A8A4-9A8AD6E66F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Substance dependency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E20692E4-12B5-4034-9599-FE3F5E71E01D}" type="parTrans" cxnId="{2C4DA7DF-7C15-46E9-82B8-2D2E349F2606}">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1F3998A1-BC05-424B-9DC6-AF6BA9A41664}" type="sibTrans" cxnId="{2C4DA7DF-7C15-46E9-82B8-2D2E349F2606}">
      <dgm:prSet/>
      <dgm:spPr/>
      <dgm:t>
        <a:bodyPr/>
        <a:lstStyle/>
        <a:p>
          <a:endParaRPr lang="en-GB"/>
        </a:p>
      </dgm:t>
    </dgm:pt>
    <dgm:pt modelId="{D5C19C90-DFD3-49A4-A89F-A7E001273E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Slavery endemic in area</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F669CDE-D6B3-400F-A6E0-96ECF37FAA83}" type="parTrans" cxnId="{E374A4FD-A77E-4FFE-B425-745305BBF48C}">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E1712565-79F9-48B8-BDFA-CF45E10FD454}" type="sibTrans" cxnId="{E374A4FD-A77E-4FFE-B425-745305BBF48C}">
      <dgm:prSet/>
      <dgm:spPr/>
      <dgm:t>
        <a:bodyPr/>
        <a:lstStyle/>
        <a:p>
          <a:endParaRPr lang="en-GB"/>
        </a:p>
      </dgm:t>
    </dgm:pt>
    <dgm:pt modelId="{D4AB0ABD-A65D-4D14-97BB-E33224FA96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Demand for cheap labour</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BE077171-FFC6-41FF-BF80-BBAACCFCA2CA}" type="parTrans" cxnId="{60C4D8B4-048B-4659-83F5-0FFE8944BCBD}">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ED98AEB-C6D7-4C78-95EB-8105C76A2D26}" type="sibTrans" cxnId="{60C4D8B4-048B-4659-83F5-0FFE8944BCBD}">
      <dgm:prSet/>
      <dgm:spPr/>
      <dgm:t>
        <a:bodyPr/>
        <a:lstStyle/>
        <a:p>
          <a:endParaRPr lang="en-GB"/>
        </a:p>
      </dgm:t>
    </dgm:pt>
    <dgm:pt modelId="{E72AB188-E22B-43D6-A9A5-4A06F1F4C2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Family debt</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190590E-7EAC-49EE-8B7C-BAA10C99B29A}" type="parTrans" cxnId="{634AC57F-D39C-4F75-9575-CFBCA7B1942A}">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B70E94C-4B11-4B39-82E6-362BD1431DAA}" type="sibTrans" cxnId="{634AC57F-D39C-4F75-9575-CFBCA7B1942A}">
      <dgm:prSet/>
      <dgm:spPr/>
      <dgm:t>
        <a:bodyPr/>
        <a:lstStyle/>
        <a:p>
          <a:endParaRPr lang="en-GB"/>
        </a:p>
      </dgm:t>
    </dgm:pt>
    <dgm:pt modelId="{66416A50-DA87-4974-B755-817BE1C33EE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Lack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opportunity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4C86D8F-63F6-4671-BF08-A0D52CCA03E0}" type="parTrans" cxnId="{D80B714A-D434-4453-9BDF-235721496B71}">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038BB934-A274-47A3-8CB6-AC252EC6099C}" type="sibTrans" cxnId="{D80B714A-D434-4453-9BDF-235721496B71}">
      <dgm:prSet/>
      <dgm:spPr/>
      <dgm:t>
        <a:bodyPr/>
        <a:lstStyle/>
        <a:p>
          <a:endParaRPr lang="en-GB"/>
        </a:p>
      </dgm:t>
    </dgm:pt>
    <dgm:pt modelId="{1B9DF2CA-2864-4502-8CEE-F6EF5482F076}" type="pres">
      <dgm:prSet presAssocID="{D395C7C7-7134-489B-BAC7-573E7C16CB4C}" presName="cycle" presStyleCnt="0">
        <dgm:presLayoutVars>
          <dgm:chMax val="1"/>
          <dgm:dir/>
          <dgm:animLvl val="ctr"/>
          <dgm:resizeHandles val="exact"/>
        </dgm:presLayoutVars>
      </dgm:prSet>
      <dgm:spPr/>
    </dgm:pt>
    <dgm:pt modelId="{3C8EAB5D-EF9A-41CC-869E-AAF445A0B13E}" type="pres">
      <dgm:prSet presAssocID="{EFF11638-01ED-43FC-8FD3-C1DA2B6FFD6D}" presName="centerShape" presStyleLbl="node0" presStyleIdx="0" presStyleCnt="1" custScaleX="160136"/>
      <dgm:spPr/>
    </dgm:pt>
    <dgm:pt modelId="{A0328959-60A0-49A8-95F3-423C55FC7EEB}" type="pres">
      <dgm:prSet presAssocID="{66C0B095-95AB-48A3-9C0A-7E4A6BEA4D15}" presName="Name9" presStyleLbl="parChTrans1D2" presStyleIdx="0" presStyleCnt="9"/>
      <dgm:spPr/>
    </dgm:pt>
    <dgm:pt modelId="{B4BFBD89-AE52-459E-B138-DCDF0D39E0DD}" type="pres">
      <dgm:prSet presAssocID="{66C0B095-95AB-48A3-9C0A-7E4A6BEA4D15}" presName="connTx" presStyleLbl="parChTrans1D2" presStyleIdx="0" presStyleCnt="9"/>
      <dgm:spPr/>
    </dgm:pt>
    <dgm:pt modelId="{5D7E8CE0-F3B9-4639-8C6C-00F2947F7788}" type="pres">
      <dgm:prSet presAssocID="{D77927AF-4E57-43C0-8D12-11F1D05C62A2}" presName="node" presStyleLbl="node1" presStyleIdx="0" presStyleCnt="9" custScaleX="160042" custRadScaleRad="101144" custRadScaleInc="-12000">
        <dgm:presLayoutVars>
          <dgm:bulletEnabled val="1"/>
        </dgm:presLayoutVars>
      </dgm:prSet>
      <dgm:spPr/>
    </dgm:pt>
    <dgm:pt modelId="{DAD3F019-78FE-48B9-9C30-D66E97F4324F}" type="pres">
      <dgm:prSet presAssocID="{F6DE47F0-8AA7-45E6-A01C-7538F065A31D}" presName="Name9" presStyleLbl="parChTrans1D2" presStyleIdx="1" presStyleCnt="9"/>
      <dgm:spPr/>
    </dgm:pt>
    <dgm:pt modelId="{FB678DA7-32B9-4B0E-99E8-CA4AE6517B86}" type="pres">
      <dgm:prSet presAssocID="{F6DE47F0-8AA7-45E6-A01C-7538F065A31D}" presName="connTx" presStyleLbl="parChTrans1D2" presStyleIdx="1" presStyleCnt="9"/>
      <dgm:spPr/>
    </dgm:pt>
    <dgm:pt modelId="{8B1671E5-775B-477A-A78C-81FB9FF816E1}" type="pres">
      <dgm:prSet presAssocID="{083A42ED-D601-4192-90E1-9F8574F41FDF}" presName="node" presStyleLbl="node1" presStyleIdx="1" presStyleCnt="9" custScaleX="160042" custRadScaleRad="108872" custRadScaleInc="26412">
        <dgm:presLayoutVars>
          <dgm:bulletEnabled val="1"/>
        </dgm:presLayoutVars>
      </dgm:prSet>
      <dgm:spPr/>
    </dgm:pt>
    <dgm:pt modelId="{347138D0-FF81-43FE-990E-63D44427F992}" type="pres">
      <dgm:prSet presAssocID="{1CEAB867-F8D8-40AD-8A47-F11757105C9D}" presName="Name9" presStyleLbl="parChTrans1D2" presStyleIdx="2" presStyleCnt="9"/>
      <dgm:spPr/>
    </dgm:pt>
    <dgm:pt modelId="{486DDE4D-8498-4D6D-B918-BE032C474219}" type="pres">
      <dgm:prSet presAssocID="{1CEAB867-F8D8-40AD-8A47-F11757105C9D}" presName="connTx" presStyleLbl="parChTrans1D2" presStyleIdx="2" presStyleCnt="9"/>
      <dgm:spPr/>
    </dgm:pt>
    <dgm:pt modelId="{2F5E76FE-11DC-4E5F-BE07-9419FCAD8071}" type="pres">
      <dgm:prSet presAssocID="{90086907-9117-41EE-97DF-868BD1BAF8C2}" presName="node" presStyleLbl="node1" presStyleIdx="2" presStyleCnt="9" custScaleX="160042" custRadScaleRad="112459" custRadScaleInc="5587">
        <dgm:presLayoutVars>
          <dgm:bulletEnabled val="1"/>
        </dgm:presLayoutVars>
      </dgm:prSet>
      <dgm:spPr/>
    </dgm:pt>
    <dgm:pt modelId="{5824C05C-873A-49B9-BDD1-830661BD8956}" type="pres">
      <dgm:prSet presAssocID="{83DC71F8-D3CE-433C-B0BA-4798AE48A1A5}" presName="Name9" presStyleLbl="parChTrans1D2" presStyleIdx="3" presStyleCnt="9"/>
      <dgm:spPr/>
    </dgm:pt>
    <dgm:pt modelId="{9B440727-34C7-4184-A4BB-9459F3C7CC7E}" type="pres">
      <dgm:prSet presAssocID="{83DC71F8-D3CE-433C-B0BA-4798AE48A1A5}" presName="connTx" presStyleLbl="parChTrans1D2" presStyleIdx="3" presStyleCnt="9"/>
      <dgm:spPr/>
    </dgm:pt>
    <dgm:pt modelId="{91E234D4-C313-4698-A85B-A3B3FD4585C8}" type="pres">
      <dgm:prSet presAssocID="{AF07FA48-1040-4A1D-910E-B48A2F4A2238}" presName="node" presStyleLbl="node1" presStyleIdx="3" presStyleCnt="9" custScaleX="160042" custRadScaleRad="113138" custRadScaleInc="-38657">
        <dgm:presLayoutVars>
          <dgm:bulletEnabled val="1"/>
        </dgm:presLayoutVars>
      </dgm:prSet>
      <dgm:spPr/>
    </dgm:pt>
    <dgm:pt modelId="{5C54F2DB-CA5B-4D22-B40F-E75B756AE7F8}" type="pres">
      <dgm:prSet presAssocID="{E20692E4-12B5-4034-9599-FE3F5E71E01D}" presName="Name9" presStyleLbl="parChTrans1D2" presStyleIdx="4" presStyleCnt="9"/>
      <dgm:spPr/>
    </dgm:pt>
    <dgm:pt modelId="{8190CAED-8333-41E1-A1E9-6516FF3D3ADA}" type="pres">
      <dgm:prSet presAssocID="{E20692E4-12B5-4034-9599-FE3F5E71E01D}" presName="connTx" presStyleLbl="parChTrans1D2" presStyleIdx="4" presStyleCnt="9"/>
      <dgm:spPr/>
    </dgm:pt>
    <dgm:pt modelId="{93D6072B-5690-4035-8889-38F25303A77A}" type="pres">
      <dgm:prSet presAssocID="{626CE2D7-67A6-4F57-A8A4-9A8AD6E66FA2}" presName="node" presStyleLbl="node1" presStyleIdx="4" presStyleCnt="9" custScaleX="160042" custRadScaleRad="106020" custRadScaleInc="-37915">
        <dgm:presLayoutVars>
          <dgm:bulletEnabled val="1"/>
        </dgm:presLayoutVars>
      </dgm:prSet>
      <dgm:spPr/>
    </dgm:pt>
    <dgm:pt modelId="{9D691C8C-3B6C-4403-A026-5D0388CA36F2}" type="pres">
      <dgm:prSet presAssocID="{6F669CDE-D6B3-400F-A6E0-96ECF37FAA83}" presName="Name9" presStyleLbl="parChTrans1D2" presStyleIdx="5" presStyleCnt="9"/>
      <dgm:spPr/>
    </dgm:pt>
    <dgm:pt modelId="{7B655805-0959-444E-AF5C-9237B585889A}" type="pres">
      <dgm:prSet presAssocID="{6F669CDE-D6B3-400F-A6E0-96ECF37FAA83}" presName="connTx" presStyleLbl="parChTrans1D2" presStyleIdx="5" presStyleCnt="9"/>
      <dgm:spPr/>
    </dgm:pt>
    <dgm:pt modelId="{DA083915-9262-4CD5-AEB9-B8AA230B1219}" type="pres">
      <dgm:prSet presAssocID="{D5C19C90-DFD3-49A4-A89F-A7E001273EDA}" presName="node" presStyleLbl="node1" presStyleIdx="5" presStyleCnt="9" custScaleX="160042" custRadScaleRad="105998" custRadScaleInc="37796">
        <dgm:presLayoutVars>
          <dgm:bulletEnabled val="1"/>
        </dgm:presLayoutVars>
      </dgm:prSet>
      <dgm:spPr/>
    </dgm:pt>
    <dgm:pt modelId="{94D567BE-5D3C-4224-A359-0463861331E1}" type="pres">
      <dgm:prSet presAssocID="{BE077171-FFC6-41FF-BF80-BBAACCFCA2CA}" presName="Name9" presStyleLbl="parChTrans1D2" presStyleIdx="6" presStyleCnt="9"/>
      <dgm:spPr/>
    </dgm:pt>
    <dgm:pt modelId="{F1E5D4B1-A9FB-422B-B9A1-35F37ACF5C00}" type="pres">
      <dgm:prSet presAssocID="{BE077171-FFC6-41FF-BF80-BBAACCFCA2CA}" presName="connTx" presStyleLbl="parChTrans1D2" presStyleIdx="6" presStyleCnt="9"/>
      <dgm:spPr/>
    </dgm:pt>
    <dgm:pt modelId="{AE9EFE06-4154-41DF-9E18-7003A5C49BDD}" type="pres">
      <dgm:prSet presAssocID="{D4AB0ABD-A65D-4D14-97BB-E33224FA9646}" presName="node" presStyleLbl="node1" presStyleIdx="6" presStyleCnt="9" custScaleX="160042" custRadScaleRad="108624" custRadScaleInc="52301">
        <dgm:presLayoutVars>
          <dgm:bulletEnabled val="1"/>
        </dgm:presLayoutVars>
      </dgm:prSet>
      <dgm:spPr/>
    </dgm:pt>
    <dgm:pt modelId="{F1DDD51E-6BB9-4055-8458-B01995FDE806}" type="pres">
      <dgm:prSet presAssocID="{5190590E-7EAC-49EE-8B7C-BAA10C99B29A}" presName="Name9" presStyleLbl="parChTrans1D2" presStyleIdx="7" presStyleCnt="9"/>
      <dgm:spPr/>
    </dgm:pt>
    <dgm:pt modelId="{883339B5-8FA9-45C9-9255-5A6EDAB17318}" type="pres">
      <dgm:prSet presAssocID="{5190590E-7EAC-49EE-8B7C-BAA10C99B29A}" presName="connTx" presStyleLbl="parChTrans1D2" presStyleIdx="7" presStyleCnt="9"/>
      <dgm:spPr/>
    </dgm:pt>
    <dgm:pt modelId="{F8F8265C-70C7-42FD-B5AE-002ACA2F07D4}" type="pres">
      <dgm:prSet presAssocID="{E72AB188-E22B-43D6-A9A5-4A06F1F4C230}" presName="node" presStyleLbl="node1" presStyleIdx="7" presStyleCnt="9" custScaleX="160042" custRadScaleRad="111220" custRadScaleInc="8487">
        <dgm:presLayoutVars>
          <dgm:bulletEnabled val="1"/>
        </dgm:presLayoutVars>
      </dgm:prSet>
      <dgm:spPr/>
    </dgm:pt>
    <dgm:pt modelId="{659E34BD-DBF7-4A77-B376-8900B2689607}" type="pres">
      <dgm:prSet presAssocID="{64C86D8F-63F6-4671-BF08-A0D52CCA03E0}" presName="Name9" presStyleLbl="parChTrans1D2" presStyleIdx="8" presStyleCnt="9"/>
      <dgm:spPr/>
    </dgm:pt>
    <dgm:pt modelId="{86975643-B447-4A1D-8FC6-5A4B0CCAF631}" type="pres">
      <dgm:prSet presAssocID="{64C86D8F-63F6-4671-BF08-A0D52CCA03E0}" presName="connTx" presStyleLbl="parChTrans1D2" presStyleIdx="8" presStyleCnt="9"/>
      <dgm:spPr/>
    </dgm:pt>
    <dgm:pt modelId="{2444ED64-56C4-436A-880F-5259A4DE591E}" type="pres">
      <dgm:prSet presAssocID="{66416A50-DA87-4974-B755-817BE1C33EE0}" presName="node" presStyleLbl="node1" presStyleIdx="8" presStyleCnt="9" custScaleX="160042" custRadScaleRad="115180" custRadScaleInc="-41557">
        <dgm:presLayoutVars>
          <dgm:bulletEnabled val="1"/>
        </dgm:presLayoutVars>
      </dgm:prSet>
      <dgm:spPr/>
    </dgm:pt>
  </dgm:ptLst>
  <dgm:cxnLst>
    <dgm:cxn modelId="{F9F42F01-60D6-4208-91A4-B96FCC243B60}" type="presOf" srcId="{E72AB188-E22B-43D6-A9A5-4A06F1F4C230}" destId="{F8F8265C-70C7-42FD-B5AE-002ACA2F07D4}" srcOrd="0" destOrd="0" presId="urn:microsoft.com/office/officeart/2005/8/layout/radial1"/>
    <dgm:cxn modelId="{F0528502-8727-4007-8AD5-BC68A301EB0B}" type="presOf" srcId="{64C86D8F-63F6-4671-BF08-A0D52CCA03E0}" destId="{86975643-B447-4A1D-8FC6-5A4B0CCAF631}" srcOrd="1" destOrd="0" presId="urn:microsoft.com/office/officeart/2005/8/layout/radial1"/>
    <dgm:cxn modelId="{C5E7B018-1D65-4638-9DC8-4E97DD176960}" type="presOf" srcId="{64C86D8F-63F6-4671-BF08-A0D52CCA03E0}" destId="{659E34BD-DBF7-4A77-B376-8900B2689607}" srcOrd="0" destOrd="0" presId="urn:microsoft.com/office/officeart/2005/8/layout/radial1"/>
    <dgm:cxn modelId="{9355F61E-70BC-4E75-98CB-2C4C7165C472}" type="presOf" srcId="{EFF11638-01ED-43FC-8FD3-C1DA2B6FFD6D}" destId="{3C8EAB5D-EF9A-41CC-869E-AAF445A0B13E}" srcOrd="0" destOrd="0" presId="urn:microsoft.com/office/officeart/2005/8/layout/radial1"/>
    <dgm:cxn modelId="{74143929-6C96-4F44-81DA-0E4680323764}" srcId="{EFF11638-01ED-43FC-8FD3-C1DA2B6FFD6D}" destId="{083A42ED-D601-4192-90E1-9F8574F41FDF}" srcOrd="1" destOrd="0" parTransId="{F6DE47F0-8AA7-45E6-A01C-7538F065A31D}" sibTransId="{C06FC152-90B8-465C-8EC1-59DDE2C930E9}"/>
    <dgm:cxn modelId="{9C5C6433-06F3-480A-A22C-C275CE67F6AB}" type="presOf" srcId="{1CEAB867-F8D8-40AD-8A47-F11757105C9D}" destId="{347138D0-FF81-43FE-990E-63D44427F992}" srcOrd="0" destOrd="0" presId="urn:microsoft.com/office/officeart/2005/8/layout/radial1"/>
    <dgm:cxn modelId="{D0CFCD3F-A486-47A9-92D4-B110C20019D6}" type="presOf" srcId="{D77927AF-4E57-43C0-8D12-11F1D05C62A2}" destId="{5D7E8CE0-F3B9-4639-8C6C-00F2947F7788}" srcOrd="0" destOrd="0" presId="urn:microsoft.com/office/officeart/2005/8/layout/radial1"/>
    <dgm:cxn modelId="{38B66A49-16C5-4B4B-9130-B8B097A1A799}" type="presOf" srcId="{D395C7C7-7134-489B-BAC7-573E7C16CB4C}" destId="{1B9DF2CA-2864-4502-8CEE-F6EF5482F076}" srcOrd="0" destOrd="0" presId="urn:microsoft.com/office/officeart/2005/8/layout/radial1"/>
    <dgm:cxn modelId="{D80B714A-D434-4453-9BDF-235721496B71}" srcId="{EFF11638-01ED-43FC-8FD3-C1DA2B6FFD6D}" destId="{66416A50-DA87-4974-B755-817BE1C33EE0}" srcOrd="8" destOrd="0" parTransId="{64C86D8F-63F6-4671-BF08-A0D52CCA03E0}" sibTransId="{038BB934-A274-47A3-8CB6-AC252EC6099C}"/>
    <dgm:cxn modelId="{ECF84550-67CC-4110-B8A9-3195D17B4404}" type="presOf" srcId="{D4AB0ABD-A65D-4D14-97BB-E33224FA9646}" destId="{AE9EFE06-4154-41DF-9E18-7003A5C49BDD}" srcOrd="0" destOrd="0" presId="urn:microsoft.com/office/officeart/2005/8/layout/radial1"/>
    <dgm:cxn modelId="{AF51CB51-6E82-4A47-AA28-E2CD390E62BC}" type="presOf" srcId="{E20692E4-12B5-4034-9599-FE3F5E71E01D}" destId="{5C54F2DB-CA5B-4D22-B40F-E75B756AE7F8}" srcOrd="0" destOrd="0" presId="urn:microsoft.com/office/officeart/2005/8/layout/radial1"/>
    <dgm:cxn modelId="{BFC79E55-950B-4660-BAC2-2EA46204D485}" srcId="{EFF11638-01ED-43FC-8FD3-C1DA2B6FFD6D}" destId="{AF07FA48-1040-4A1D-910E-B48A2F4A2238}" srcOrd="3" destOrd="0" parTransId="{83DC71F8-D3CE-433C-B0BA-4798AE48A1A5}" sibTransId="{429FAA01-174E-44EF-B996-A1A51B35B567}"/>
    <dgm:cxn modelId="{B566CA61-C183-43E5-A14A-9EC68A453897}" type="presOf" srcId="{E20692E4-12B5-4034-9599-FE3F5E71E01D}" destId="{8190CAED-8333-41E1-A1E9-6516FF3D3ADA}" srcOrd="1" destOrd="0" presId="urn:microsoft.com/office/officeart/2005/8/layout/radial1"/>
    <dgm:cxn modelId="{53474762-D68C-4B21-A259-71EEEFA1E268}" type="presOf" srcId="{90086907-9117-41EE-97DF-868BD1BAF8C2}" destId="{2F5E76FE-11DC-4E5F-BE07-9419FCAD8071}" srcOrd="0" destOrd="0" presId="urn:microsoft.com/office/officeart/2005/8/layout/radial1"/>
    <dgm:cxn modelId="{4B82F663-8596-477B-9E47-CA9C943F5D9F}" srcId="{EFF11638-01ED-43FC-8FD3-C1DA2B6FFD6D}" destId="{90086907-9117-41EE-97DF-868BD1BAF8C2}" srcOrd="2" destOrd="0" parTransId="{1CEAB867-F8D8-40AD-8A47-F11757105C9D}" sibTransId="{A44AAC58-A6C5-4DAA-80D2-84CFFF205E3E}"/>
    <dgm:cxn modelId="{DD1FE56F-6066-4341-BD2D-DFB6AC7E4D18}" type="presOf" srcId="{66C0B095-95AB-48A3-9C0A-7E4A6BEA4D15}" destId="{A0328959-60A0-49A8-95F3-423C55FC7EEB}" srcOrd="0" destOrd="0" presId="urn:microsoft.com/office/officeart/2005/8/layout/radial1"/>
    <dgm:cxn modelId="{944F6C74-4EF0-462A-8306-94FA39A082D0}" type="presOf" srcId="{F6DE47F0-8AA7-45E6-A01C-7538F065A31D}" destId="{FB678DA7-32B9-4B0E-99E8-CA4AE6517B86}" srcOrd="1" destOrd="0" presId="urn:microsoft.com/office/officeart/2005/8/layout/radial1"/>
    <dgm:cxn modelId="{BC72D777-931B-4480-ABDF-E4DC4FC41FC3}" type="presOf" srcId="{66416A50-DA87-4974-B755-817BE1C33EE0}" destId="{2444ED64-56C4-436A-880F-5259A4DE591E}" srcOrd="0" destOrd="0" presId="urn:microsoft.com/office/officeart/2005/8/layout/radial1"/>
    <dgm:cxn modelId="{634AC57F-D39C-4F75-9575-CFBCA7B1942A}" srcId="{EFF11638-01ED-43FC-8FD3-C1DA2B6FFD6D}" destId="{E72AB188-E22B-43D6-A9A5-4A06F1F4C230}" srcOrd="7" destOrd="0" parTransId="{5190590E-7EAC-49EE-8B7C-BAA10C99B29A}" sibTransId="{DB70E94C-4B11-4B39-82E6-362BD1431DAA}"/>
    <dgm:cxn modelId="{B922FD83-C36C-4742-8C59-AE5BD24B5B70}" type="presOf" srcId="{6F669CDE-D6B3-400F-A6E0-96ECF37FAA83}" destId="{7B655805-0959-444E-AF5C-9237B585889A}" srcOrd="1" destOrd="0" presId="urn:microsoft.com/office/officeart/2005/8/layout/radial1"/>
    <dgm:cxn modelId="{1DD0BD89-E5D6-40CC-8B1C-4AA2626B971F}" type="presOf" srcId="{F6DE47F0-8AA7-45E6-A01C-7538F065A31D}" destId="{DAD3F019-78FE-48B9-9C30-D66E97F4324F}" srcOrd="0" destOrd="0" presId="urn:microsoft.com/office/officeart/2005/8/layout/radial1"/>
    <dgm:cxn modelId="{C580558E-393B-479B-85E6-8EA48369DE30}" type="presOf" srcId="{66C0B095-95AB-48A3-9C0A-7E4A6BEA4D15}" destId="{B4BFBD89-AE52-459E-B138-DCDF0D39E0DD}" srcOrd="1" destOrd="0" presId="urn:microsoft.com/office/officeart/2005/8/layout/radial1"/>
    <dgm:cxn modelId="{8DD0D49A-D308-4393-98CB-75A4CF7A4FF7}" type="presOf" srcId="{626CE2D7-67A6-4F57-A8A4-9A8AD6E66FA2}" destId="{93D6072B-5690-4035-8889-38F25303A77A}" srcOrd="0" destOrd="0" presId="urn:microsoft.com/office/officeart/2005/8/layout/radial1"/>
    <dgm:cxn modelId="{93C8E19A-E3AD-41C8-B063-33E680C6DB7E}" srcId="{D395C7C7-7134-489B-BAC7-573E7C16CB4C}" destId="{EFF11638-01ED-43FC-8FD3-C1DA2B6FFD6D}" srcOrd="0" destOrd="0" parTransId="{5B64B74C-6F2B-452E-83E1-7D7D786A6A40}" sibTransId="{6BB0DBC0-FB0D-4E92-9FD1-CA0D5DFDCDB1}"/>
    <dgm:cxn modelId="{EFF7289B-BBD2-44F5-9788-AE8AD649F614}" type="presOf" srcId="{5190590E-7EAC-49EE-8B7C-BAA10C99B29A}" destId="{F1DDD51E-6BB9-4055-8458-B01995FDE806}" srcOrd="0" destOrd="0" presId="urn:microsoft.com/office/officeart/2005/8/layout/radial1"/>
    <dgm:cxn modelId="{B406C3AA-70BB-4D53-BD13-5710B138A108}" type="presOf" srcId="{1CEAB867-F8D8-40AD-8A47-F11757105C9D}" destId="{486DDE4D-8498-4D6D-B918-BE032C474219}" srcOrd="1" destOrd="0" presId="urn:microsoft.com/office/officeart/2005/8/layout/radial1"/>
    <dgm:cxn modelId="{60C4D8B4-048B-4659-83F5-0FFE8944BCBD}" srcId="{EFF11638-01ED-43FC-8FD3-C1DA2B6FFD6D}" destId="{D4AB0ABD-A65D-4D14-97BB-E33224FA9646}" srcOrd="6" destOrd="0" parTransId="{BE077171-FFC6-41FF-BF80-BBAACCFCA2CA}" sibTransId="{DED98AEB-C6D7-4C78-95EB-8105C76A2D26}"/>
    <dgm:cxn modelId="{CE4CFEBE-31EC-4E5E-B14F-3C8339A8527A}" type="presOf" srcId="{83DC71F8-D3CE-433C-B0BA-4798AE48A1A5}" destId="{9B440727-34C7-4184-A4BB-9459F3C7CC7E}" srcOrd="1" destOrd="0" presId="urn:microsoft.com/office/officeart/2005/8/layout/radial1"/>
    <dgm:cxn modelId="{353B25C1-8FD4-4FF9-AD13-70ED5FF101AE}" type="presOf" srcId="{5190590E-7EAC-49EE-8B7C-BAA10C99B29A}" destId="{883339B5-8FA9-45C9-9255-5A6EDAB17318}" srcOrd="1" destOrd="0" presId="urn:microsoft.com/office/officeart/2005/8/layout/radial1"/>
    <dgm:cxn modelId="{3DF5D1D2-CBB0-4D85-AADD-DE742C7F48AB}" type="presOf" srcId="{6F669CDE-D6B3-400F-A6E0-96ECF37FAA83}" destId="{9D691C8C-3B6C-4403-A026-5D0388CA36F2}" srcOrd="0" destOrd="0" presId="urn:microsoft.com/office/officeart/2005/8/layout/radial1"/>
    <dgm:cxn modelId="{34696DD9-9B41-47A8-A73F-2A064F7E2FF6}" type="presOf" srcId="{AF07FA48-1040-4A1D-910E-B48A2F4A2238}" destId="{91E234D4-C313-4698-A85B-A3B3FD4585C8}" srcOrd="0" destOrd="0" presId="urn:microsoft.com/office/officeart/2005/8/layout/radial1"/>
    <dgm:cxn modelId="{82195ADD-1445-41B3-87DB-C7C9A329090D}" type="presOf" srcId="{D5C19C90-DFD3-49A4-A89F-A7E001273EDA}" destId="{DA083915-9262-4CD5-AEB9-B8AA230B1219}" srcOrd="0" destOrd="0" presId="urn:microsoft.com/office/officeart/2005/8/layout/radial1"/>
    <dgm:cxn modelId="{2C4DA7DF-7C15-46E9-82B8-2D2E349F2606}" srcId="{EFF11638-01ED-43FC-8FD3-C1DA2B6FFD6D}" destId="{626CE2D7-67A6-4F57-A8A4-9A8AD6E66FA2}" srcOrd="4" destOrd="0" parTransId="{E20692E4-12B5-4034-9599-FE3F5E71E01D}" sibTransId="{1F3998A1-BC05-424B-9DC6-AF6BA9A41664}"/>
    <dgm:cxn modelId="{6CDF93E3-A716-45FA-B83F-FF1249C569BA}" type="presOf" srcId="{083A42ED-D601-4192-90E1-9F8574F41FDF}" destId="{8B1671E5-775B-477A-A78C-81FB9FF816E1}" srcOrd="0" destOrd="0" presId="urn:microsoft.com/office/officeart/2005/8/layout/radial1"/>
    <dgm:cxn modelId="{E0C180E5-F15F-456C-86AB-AC149A88F20B}" type="presOf" srcId="{83DC71F8-D3CE-433C-B0BA-4798AE48A1A5}" destId="{5824C05C-873A-49B9-BDD1-830661BD8956}" srcOrd="0" destOrd="0" presId="urn:microsoft.com/office/officeart/2005/8/layout/radial1"/>
    <dgm:cxn modelId="{547310E7-8C67-4A2A-98ED-4DB03F6C833E}" type="presOf" srcId="{BE077171-FFC6-41FF-BF80-BBAACCFCA2CA}" destId="{F1E5D4B1-A9FB-422B-B9A1-35F37ACF5C00}" srcOrd="1" destOrd="0" presId="urn:microsoft.com/office/officeart/2005/8/layout/radial1"/>
    <dgm:cxn modelId="{F8F9D9F1-7745-4FCA-ABA5-BF797EFC0C02}" srcId="{EFF11638-01ED-43FC-8FD3-C1DA2B6FFD6D}" destId="{D77927AF-4E57-43C0-8D12-11F1D05C62A2}" srcOrd="0" destOrd="0" parTransId="{66C0B095-95AB-48A3-9C0A-7E4A6BEA4D15}" sibTransId="{9288CE5B-2569-4292-8E98-88CB1982133E}"/>
    <dgm:cxn modelId="{CD24DEF6-1099-49F9-A3B8-C5C16C005989}" type="presOf" srcId="{BE077171-FFC6-41FF-BF80-BBAACCFCA2CA}" destId="{94D567BE-5D3C-4224-A359-0463861331E1}" srcOrd="0" destOrd="0" presId="urn:microsoft.com/office/officeart/2005/8/layout/radial1"/>
    <dgm:cxn modelId="{E374A4FD-A77E-4FFE-B425-745305BBF48C}" srcId="{EFF11638-01ED-43FC-8FD3-C1DA2B6FFD6D}" destId="{D5C19C90-DFD3-49A4-A89F-A7E001273EDA}" srcOrd="5" destOrd="0" parTransId="{6F669CDE-D6B3-400F-A6E0-96ECF37FAA83}" sibTransId="{E1712565-79F9-48B8-BDFA-CF45E10FD454}"/>
    <dgm:cxn modelId="{AD24FD17-B203-4818-B49E-457EAA7C3BBA}" type="presParOf" srcId="{1B9DF2CA-2864-4502-8CEE-F6EF5482F076}" destId="{3C8EAB5D-EF9A-41CC-869E-AAF445A0B13E}" srcOrd="0" destOrd="0" presId="urn:microsoft.com/office/officeart/2005/8/layout/radial1"/>
    <dgm:cxn modelId="{0B07AC1C-6A61-4598-8D1B-160E99B8053A}" type="presParOf" srcId="{1B9DF2CA-2864-4502-8CEE-F6EF5482F076}" destId="{A0328959-60A0-49A8-95F3-423C55FC7EEB}" srcOrd="1" destOrd="0" presId="urn:microsoft.com/office/officeart/2005/8/layout/radial1"/>
    <dgm:cxn modelId="{017E3A2E-36A4-4DFA-ACA8-76D5806C7961}" type="presParOf" srcId="{A0328959-60A0-49A8-95F3-423C55FC7EEB}" destId="{B4BFBD89-AE52-459E-B138-DCDF0D39E0DD}" srcOrd="0" destOrd="0" presId="urn:microsoft.com/office/officeart/2005/8/layout/radial1"/>
    <dgm:cxn modelId="{DD853E9E-68D8-4C45-998F-BF205963C6F2}" type="presParOf" srcId="{1B9DF2CA-2864-4502-8CEE-F6EF5482F076}" destId="{5D7E8CE0-F3B9-4639-8C6C-00F2947F7788}" srcOrd="2" destOrd="0" presId="urn:microsoft.com/office/officeart/2005/8/layout/radial1"/>
    <dgm:cxn modelId="{51F6C42D-737E-4AA9-8224-174C88516342}" type="presParOf" srcId="{1B9DF2CA-2864-4502-8CEE-F6EF5482F076}" destId="{DAD3F019-78FE-48B9-9C30-D66E97F4324F}" srcOrd="3" destOrd="0" presId="urn:microsoft.com/office/officeart/2005/8/layout/radial1"/>
    <dgm:cxn modelId="{17A29841-2DB2-46F5-A66D-0C34895FDC32}" type="presParOf" srcId="{DAD3F019-78FE-48B9-9C30-D66E97F4324F}" destId="{FB678DA7-32B9-4B0E-99E8-CA4AE6517B86}" srcOrd="0" destOrd="0" presId="urn:microsoft.com/office/officeart/2005/8/layout/radial1"/>
    <dgm:cxn modelId="{DC606699-252F-4231-A03A-ABAB9BE890A1}" type="presParOf" srcId="{1B9DF2CA-2864-4502-8CEE-F6EF5482F076}" destId="{8B1671E5-775B-477A-A78C-81FB9FF816E1}" srcOrd="4" destOrd="0" presId="urn:microsoft.com/office/officeart/2005/8/layout/radial1"/>
    <dgm:cxn modelId="{F0695272-263B-4297-B212-54CD5784BE89}" type="presParOf" srcId="{1B9DF2CA-2864-4502-8CEE-F6EF5482F076}" destId="{347138D0-FF81-43FE-990E-63D44427F992}" srcOrd="5" destOrd="0" presId="urn:microsoft.com/office/officeart/2005/8/layout/radial1"/>
    <dgm:cxn modelId="{9B67E8AE-FAE1-4344-9216-F002D85A180F}" type="presParOf" srcId="{347138D0-FF81-43FE-990E-63D44427F992}" destId="{486DDE4D-8498-4D6D-B918-BE032C474219}" srcOrd="0" destOrd="0" presId="urn:microsoft.com/office/officeart/2005/8/layout/radial1"/>
    <dgm:cxn modelId="{ACF493B5-4070-44C4-923E-82F530695F84}" type="presParOf" srcId="{1B9DF2CA-2864-4502-8CEE-F6EF5482F076}" destId="{2F5E76FE-11DC-4E5F-BE07-9419FCAD8071}" srcOrd="6" destOrd="0" presId="urn:microsoft.com/office/officeart/2005/8/layout/radial1"/>
    <dgm:cxn modelId="{9B7847C5-6BB7-4E36-B546-CBDE159C9C2A}" type="presParOf" srcId="{1B9DF2CA-2864-4502-8CEE-F6EF5482F076}" destId="{5824C05C-873A-49B9-BDD1-830661BD8956}" srcOrd="7" destOrd="0" presId="urn:microsoft.com/office/officeart/2005/8/layout/radial1"/>
    <dgm:cxn modelId="{9070E3AB-B7C8-4214-89F1-9ACDF1489D46}" type="presParOf" srcId="{5824C05C-873A-49B9-BDD1-830661BD8956}" destId="{9B440727-34C7-4184-A4BB-9459F3C7CC7E}" srcOrd="0" destOrd="0" presId="urn:microsoft.com/office/officeart/2005/8/layout/radial1"/>
    <dgm:cxn modelId="{5501C9F4-2F75-41EA-AAF6-7BDFFA9C4704}" type="presParOf" srcId="{1B9DF2CA-2864-4502-8CEE-F6EF5482F076}" destId="{91E234D4-C313-4698-A85B-A3B3FD4585C8}" srcOrd="8" destOrd="0" presId="urn:microsoft.com/office/officeart/2005/8/layout/radial1"/>
    <dgm:cxn modelId="{C7C98061-5AF2-4FE1-9BC2-646ADC8A3B19}" type="presParOf" srcId="{1B9DF2CA-2864-4502-8CEE-F6EF5482F076}" destId="{5C54F2DB-CA5B-4D22-B40F-E75B756AE7F8}" srcOrd="9" destOrd="0" presId="urn:microsoft.com/office/officeart/2005/8/layout/radial1"/>
    <dgm:cxn modelId="{306EB8BD-CBF6-4E8B-8D87-6AB6C8F1EC1B}" type="presParOf" srcId="{5C54F2DB-CA5B-4D22-B40F-E75B756AE7F8}" destId="{8190CAED-8333-41E1-A1E9-6516FF3D3ADA}" srcOrd="0" destOrd="0" presId="urn:microsoft.com/office/officeart/2005/8/layout/radial1"/>
    <dgm:cxn modelId="{909039CE-75F5-4999-96D6-707C758409AC}" type="presParOf" srcId="{1B9DF2CA-2864-4502-8CEE-F6EF5482F076}" destId="{93D6072B-5690-4035-8889-38F25303A77A}" srcOrd="10" destOrd="0" presId="urn:microsoft.com/office/officeart/2005/8/layout/radial1"/>
    <dgm:cxn modelId="{C307A0E5-47DF-49D1-93B4-AEF1B62D6451}" type="presParOf" srcId="{1B9DF2CA-2864-4502-8CEE-F6EF5482F076}" destId="{9D691C8C-3B6C-4403-A026-5D0388CA36F2}" srcOrd="11" destOrd="0" presId="urn:microsoft.com/office/officeart/2005/8/layout/radial1"/>
    <dgm:cxn modelId="{0D6300DC-E947-4EAB-8C57-7834A330A66E}" type="presParOf" srcId="{9D691C8C-3B6C-4403-A026-5D0388CA36F2}" destId="{7B655805-0959-444E-AF5C-9237B585889A}" srcOrd="0" destOrd="0" presId="urn:microsoft.com/office/officeart/2005/8/layout/radial1"/>
    <dgm:cxn modelId="{ECB2A75B-0A4F-4528-98D7-FF8391D240CC}" type="presParOf" srcId="{1B9DF2CA-2864-4502-8CEE-F6EF5482F076}" destId="{DA083915-9262-4CD5-AEB9-B8AA230B1219}" srcOrd="12" destOrd="0" presId="urn:microsoft.com/office/officeart/2005/8/layout/radial1"/>
    <dgm:cxn modelId="{F5CA2CE1-BCAD-47FD-A8A6-F32DF49B1C9C}" type="presParOf" srcId="{1B9DF2CA-2864-4502-8CEE-F6EF5482F076}" destId="{94D567BE-5D3C-4224-A359-0463861331E1}" srcOrd="13" destOrd="0" presId="urn:microsoft.com/office/officeart/2005/8/layout/radial1"/>
    <dgm:cxn modelId="{6DDCB4EC-132E-4822-961F-C79C61F86158}" type="presParOf" srcId="{94D567BE-5D3C-4224-A359-0463861331E1}" destId="{F1E5D4B1-A9FB-422B-B9A1-35F37ACF5C00}" srcOrd="0" destOrd="0" presId="urn:microsoft.com/office/officeart/2005/8/layout/radial1"/>
    <dgm:cxn modelId="{6B440293-31BB-42A6-8782-39DFB68B98DF}" type="presParOf" srcId="{1B9DF2CA-2864-4502-8CEE-F6EF5482F076}" destId="{AE9EFE06-4154-41DF-9E18-7003A5C49BDD}" srcOrd="14" destOrd="0" presId="urn:microsoft.com/office/officeart/2005/8/layout/radial1"/>
    <dgm:cxn modelId="{315331FB-7B2A-48AA-8E98-998DB3A0B75C}" type="presParOf" srcId="{1B9DF2CA-2864-4502-8CEE-F6EF5482F076}" destId="{F1DDD51E-6BB9-4055-8458-B01995FDE806}" srcOrd="15" destOrd="0" presId="urn:microsoft.com/office/officeart/2005/8/layout/radial1"/>
    <dgm:cxn modelId="{209E45C1-86A5-4D9D-A035-59A3A2A1F30C}" type="presParOf" srcId="{F1DDD51E-6BB9-4055-8458-B01995FDE806}" destId="{883339B5-8FA9-45C9-9255-5A6EDAB17318}" srcOrd="0" destOrd="0" presId="urn:microsoft.com/office/officeart/2005/8/layout/radial1"/>
    <dgm:cxn modelId="{3D749DFE-5108-49FC-9FC2-8AF8F023C48B}" type="presParOf" srcId="{1B9DF2CA-2864-4502-8CEE-F6EF5482F076}" destId="{F8F8265C-70C7-42FD-B5AE-002ACA2F07D4}" srcOrd="16" destOrd="0" presId="urn:microsoft.com/office/officeart/2005/8/layout/radial1"/>
    <dgm:cxn modelId="{B4A59B0E-2C67-4203-A87E-30777C723438}" type="presParOf" srcId="{1B9DF2CA-2864-4502-8CEE-F6EF5482F076}" destId="{659E34BD-DBF7-4A77-B376-8900B2689607}" srcOrd="17" destOrd="0" presId="urn:microsoft.com/office/officeart/2005/8/layout/radial1"/>
    <dgm:cxn modelId="{9D054017-69EB-462F-828A-618F9BD2EE89}" type="presParOf" srcId="{659E34BD-DBF7-4A77-B376-8900B2689607}" destId="{86975643-B447-4A1D-8FC6-5A4B0CCAF631}" srcOrd="0" destOrd="0" presId="urn:microsoft.com/office/officeart/2005/8/layout/radial1"/>
    <dgm:cxn modelId="{CAB8C3A2-62CC-4657-912D-05B8CDD3CADA}" type="presParOf" srcId="{1B9DF2CA-2864-4502-8CEE-F6EF5482F076}" destId="{2444ED64-56C4-436A-880F-5259A4DE591E}"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5C7C7-7134-489B-BAC7-573E7C16CB4C}" type="doc">
      <dgm:prSet loTypeId="urn:microsoft.com/office/officeart/2005/8/layout/radial1" loCatId="relationship" qsTypeId="urn:microsoft.com/office/officeart/2005/8/quickstyle/simple1" qsCatId="simple" csTypeId="urn:microsoft.com/office/officeart/2005/8/colors/accent1_2" csCatId="accent1" phldr="1"/>
      <dgm:spPr/>
    </dgm:pt>
    <dgm:pt modelId="{EFF11638-01ED-43FC-8FD3-C1DA2B6FFD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B64B74C-6F2B-452E-83E1-7D7D786A6A40}" type="parTrans" cxnId="{93C8E19A-E3AD-41C8-B063-33E680C6DB7E}">
      <dgm:prSet/>
      <dgm:spPr/>
      <dgm:t>
        <a:bodyPr/>
        <a:lstStyle/>
        <a:p>
          <a:endParaRPr lang="en-GB"/>
        </a:p>
      </dgm:t>
    </dgm:pt>
    <dgm:pt modelId="{6BB0DBC0-FB0D-4E92-9FD1-CA0D5DFDCDB1}" type="sibTrans" cxnId="{93C8E19A-E3AD-41C8-B063-33E680C6DB7E}">
      <dgm:prSet/>
      <dgm:spPr/>
      <dgm:t>
        <a:bodyPr/>
        <a:lstStyle/>
        <a:p>
          <a:endParaRPr lang="en-GB"/>
        </a:p>
      </dgm:t>
    </dgm:pt>
    <dgm:pt modelId="{D77927AF-4E57-43C0-8D12-11F1D05C62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Employment</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6C0B095-95AB-48A3-9C0A-7E4A6BEA4D15}" type="parTrans" cxnId="{F8F9D9F1-7745-4FCA-ABA5-BF797EFC0C02}">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9288CE5B-2569-4292-8E98-88CB1982133E}" type="sibTrans" cxnId="{F8F9D9F1-7745-4FCA-ABA5-BF797EFC0C02}">
      <dgm:prSet/>
      <dgm:spPr/>
      <dgm:t>
        <a:bodyPr/>
        <a:lstStyle/>
        <a:p>
          <a:endParaRPr lang="en-GB"/>
        </a:p>
      </dgm:t>
    </dgm:pt>
    <dgm:pt modelId="{083A42ED-D601-4192-90E1-9F8574F41F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Support family back home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F6DE47F0-8AA7-45E6-A01C-7538F065A31D}" type="parTrans" cxnId="{74143929-6C96-4F44-81DA-0E4680323764}">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C06FC152-90B8-465C-8EC1-59DDE2C930E9}" type="sibTrans" cxnId="{74143929-6C96-4F44-81DA-0E4680323764}">
      <dgm:prSet/>
      <dgm:spPr/>
      <dgm:t>
        <a:bodyPr/>
        <a:lstStyle/>
        <a:p>
          <a:endParaRPr lang="en-GB"/>
        </a:p>
      </dgm:t>
    </dgm:pt>
    <dgm:pt modelId="{90086907-9117-41EE-97DF-868BD1BAF8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Better lifestyle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1CEAB867-F8D8-40AD-8A47-F11757105C9D}" type="parTrans" cxnId="{4B82F663-8596-477B-9E47-CA9C943F5D9F}">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A44AAC58-A6C5-4DAA-80D2-84CFFF205E3E}" type="sibTrans" cxnId="{4B82F663-8596-477B-9E47-CA9C943F5D9F}">
      <dgm:prSet/>
      <dgm:spPr/>
      <dgm:t>
        <a:bodyPr/>
        <a:lstStyle/>
        <a:p>
          <a:endParaRPr lang="en-GB"/>
        </a:p>
      </dgm:t>
    </dgm:pt>
    <dgm:pt modelId="{AF07FA48-1040-4A1D-910E-B48A2F4A22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Improved social position in own country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83DC71F8-D3CE-433C-B0BA-4798AE48A1A5}" type="parTrans" cxnId="{BFC79E55-950B-4660-BAC2-2EA46204D485}">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429FAA01-174E-44EF-B996-A1A51B35B567}" type="sibTrans" cxnId="{BFC79E55-950B-4660-BAC2-2EA46204D485}">
      <dgm:prSet/>
      <dgm:spPr/>
      <dgm:t>
        <a:bodyPr/>
        <a:lstStyle/>
        <a:p>
          <a:endParaRPr lang="en-GB"/>
        </a:p>
      </dgm:t>
    </dgm:pt>
    <dgm:pt modelId="{626CE2D7-67A6-4F57-A8A4-9A8AD6E66F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Education</a:t>
          </a:r>
        </a:p>
      </dgm:t>
    </dgm:pt>
    <dgm:pt modelId="{E20692E4-12B5-4034-9599-FE3F5E71E01D}" type="parTrans" cxnId="{2C4DA7DF-7C15-46E9-82B8-2D2E349F2606}">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1F3998A1-BC05-424B-9DC6-AF6BA9A41664}" type="sibTrans" cxnId="{2C4DA7DF-7C15-46E9-82B8-2D2E349F2606}">
      <dgm:prSet/>
      <dgm:spPr/>
      <dgm:t>
        <a:bodyPr/>
        <a:lstStyle/>
        <a:p>
          <a:endParaRPr lang="en-GB"/>
        </a:p>
      </dgm:t>
    </dgm:pt>
    <dgm:pt modelId="{D5C19C90-DFD3-49A4-A89F-A7E001273E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Love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F669CDE-D6B3-400F-A6E0-96ECF37FAA83}" type="parTrans" cxnId="{E374A4FD-A77E-4FFE-B425-745305BBF48C}">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E1712565-79F9-48B8-BDFA-CF45E10FD454}" type="sibTrans" cxnId="{E374A4FD-A77E-4FFE-B425-745305BBF48C}">
      <dgm:prSet/>
      <dgm:spPr/>
      <dgm:t>
        <a:bodyPr/>
        <a:lstStyle/>
        <a:p>
          <a:endParaRPr lang="en-GB"/>
        </a:p>
      </dgm:t>
    </dgm:pt>
    <dgm:pt modelId="{D4AB0ABD-A65D-4D14-97BB-E33224FA96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Perceived safety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BE077171-FFC6-41FF-BF80-BBAACCFCA2CA}" type="parTrans" cxnId="{60C4D8B4-048B-4659-83F5-0FFE8944BCBD}">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ED98AEB-C6D7-4C78-95EB-8105C76A2D26}" type="sibTrans" cxnId="{60C4D8B4-048B-4659-83F5-0FFE8944BCBD}">
      <dgm:prSet/>
      <dgm:spPr/>
      <dgm:t>
        <a:bodyPr/>
        <a:lstStyle/>
        <a:p>
          <a:endParaRPr lang="en-GB"/>
        </a:p>
      </dgm:t>
    </dgm:pt>
    <dgm:pt modelId="{E72AB188-E22B-43D6-A9A5-4A06F1F4C2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 Home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190590E-7EAC-49EE-8B7C-BAA10C99B29A}" type="parTrans" cxnId="{634AC57F-D39C-4F75-9575-CFBCA7B1942A}">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B70E94C-4B11-4B39-82E6-362BD1431DAA}" type="sibTrans" cxnId="{634AC57F-D39C-4F75-9575-CFBCA7B1942A}">
      <dgm:prSet/>
      <dgm:spPr/>
      <dgm:t>
        <a:bodyPr/>
        <a:lstStyle/>
        <a:p>
          <a:endParaRPr lang="en-GB"/>
        </a:p>
      </dgm:t>
    </dgm:pt>
    <dgm:pt modelId="{66416A50-DA87-4974-B755-817BE1C33EE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Expensive lifestyle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4C86D8F-63F6-4671-BF08-A0D52CCA03E0}" type="parTrans" cxnId="{D80B714A-D434-4453-9BDF-235721496B71}">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038BB934-A274-47A3-8CB6-AC252EC6099C}" type="sibTrans" cxnId="{D80B714A-D434-4453-9BDF-235721496B71}">
      <dgm:prSet/>
      <dgm:spPr/>
      <dgm:t>
        <a:bodyPr/>
        <a:lstStyle/>
        <a:p>
          <a:endParaRPr lang="en-GB"/>
        </a:p>
      </dgm:t>
    </dgm:pt>
    <dgm:pt modelId="{1B9DF2CA-2864-4502-8CEE-F6EF5482F076}" type="pres">
      <dgm:prSet presAssocID="{D395C7C7-7134-489B-BAC7-573E7C16CB4C}" presName="cycle" presStyleCnt="0">
        <dgm:presLayoutVars>
          <dgm:chMax val="1"/>
          <dgm:dir/>
          <dgm:animLvl val="ctr"/>
          <dgm:resizeHandles val="exact"/>
        </dgm:presLayoutVars>
      </dgm:prSet>
      <dgm:spPr/>
    </dgm:pt>
    <dgm:pt modelId="{3C8EAB5D-EF9A-41CC-869E-AAF445A0B13E}" type="pres">
      <dgm:prSet presAssocID="{EFF11638-01ED-43FC-8FD3-C1DA2B6FFD6D}" presName="centerShape" presStyleLbl="node0" presStyleIdx="0" presStyleCnt="1" custScaleX="160136"/>
      <dgm:spPr/>
    </dgm:pt>
    <dgm:pt modelId="{A0328959-60A0-49A8-95F3-423C55FC7EEB}" type="pres">
      <dgm:prSet presAssocID="{66C0B095-95AB-48A3-9C0A-7E4A6BEA4D15}" presName="Name9" presStyleLbl="parChTrans1D2" presStyleIdx="0" presStyleCnt="9"/>
      <dgm:spPr/>
    </dgm:pt>
    <dgm:pt modelId="{B4BFBD89-AE52-459E-B138-DCDF0D39E0DD}" type="pres">
      <dgm:prSet presAssocID="{66C0B095-95AB-48A3-9C0A-7E4A6BEA4D15}" presName="connTx" presStyleLbl="parChTrans1D2" presStyleIdx="0" presStyleCnt="9"/>
      <dgm:spPr/>
    </dgm:pt>
    <dgm:pt modelId="{5D7E8CE0-F3B9-4639-8C6C-00F2947F7788}" type="pres">
      <dgm:prSet presAssocID="{D77927AF-4E57-43C0-8D12-11F1D05C62A2}" presName="node" presStyleLbl="node1" presStyleIdx="0" presStyleCnt="9" custScaleX="160042" custRadScaleRad="101144" custRadScaleInc="-12000">
        <dgm:presLayoutVars>
          <dgm:bulletEnabled val="1"/>
        </dgm:presLayoutVars>
      </dgm:prSet>
      <dgm:spPr/>
    </dgm:pt>
    <dgm:pt modelId="{DAD3F019-78FE-48B9-9C30-D66E97F4324F}" type="pres">
      <dgm:prSet presAssocID="{F6DE47F0-8AA7-45E6-A01C-7538F065A31D}" presName="Name9" presStyleLbl="parChTrans1D2" presStyleIdx="1" presStyleCnt="9"/>
      <dgm:spPr/>
    </dgm:pt>
    <dgm:pt modelId="{FB678DA7-32B9-4B0E-99E8-CA4AE6517B86}" type="pres">
      <dgm:prSet presAssocID="{F6DE47F0-8AA7-45E6-A01C-7538F065A31D}" presName="connTx" presStyleLbl="parChTrans1D2" presStyleIdx="1" presStyleCnt="9"/>
      <dgm:spPr/>
    </dgm:pt>
    <dgm:pt modelId="{8B1671E5-775B-477A-A78C-81FB9FF816E1}" type="pres">
      <dgm:prSet presAssocID="{083A42ED-D601-4192-90E1-9F8574F41FDF}" presName="node" presStyleLbl="node1" presStyleIdx="1" presStyleCnt="9" custScaleX="160042" custRadScaleRad="108872" custRadScaleInc="26412">
        <dgm:presLayoutVars>
          <dgm:bulletEnabled val="1"/>
        </dgm:presLayoutVars>
      </dgm:prSet>
      <dgm:spPr/>
    </dgm:pt>
    <dgm:pt modelId="{347138D0-FF81-43FE-990E-63D44427F992}" type="pres">
      <dgm:prSet presAssocID="{1CEAB867-F8D8-40AD-8A47-F11757105C9D}" presName="Name9" presStyleLbl="parChTrans1D2" presStyleIdx="2" presStyleCnt="9"/>
      <dgm:spPr/>
    </dgm:pt>
    <dgm:pt modelId="{486DDE4D-8498-4D6D-B918-BE032C474219}" type="pres">
      <dgm:prSet presAssocID="{1CEAB867-F8D8-40AD-8A47-F11757105C9D}" presName="connTx" presStyleLbl="parChTrans1D2" presStyleIdx="2" presStyleCnt="9"/>
      <dgm:spPr/>
    </dgm:pt>
    <dgm:pt modelId="{2F5E76FE-11DC-4E5F-BE07-9419FCAD8071}" type="pres">
      <dgm:prSet presAssocID="{90086907-9117-41EE-97DF-868BD1BAF8C2}" presName="node" presStyleLbl="node1" presStyleIdx="2" presStyleCnt="9" custScaleX="160042" custRadScaleRad="112459" custRadScaleInc="5587">
        <dgm:presLayoutVars>
          <dgm:bulletEnabled val="1"/>
        </dgm:presLayoutVars>
      </dgm:prSet>
      <dgm:spPr/>
    </dgm:pt>
    <dgm:pt modelId="{5824C05C-873A-49B9-BDD1-830661BD8956}" type="pres">
      <dgm:prSet presAssocID="{83DC71F8-D3CE-433C-B0BA-4798AE48A1A5}" presName="Name9" presStyleLbl="parChTrans1D2" presStyleIdx="3" presStyleCnt="9"/>
      <dgm:spPr/>
    </dgm:pt>
    <dgm:pt modelId="{9B440727-34C7-4184-A4BB-9459F3C7CC7E}" type="pres">
      <dgm:prSet presAssocID="{83DC71F8-D3CE-433C-B0BA-4798AE48A1A5}" presName="connTx" presStyleLbl="parChTrans1D2" presStyleIdx="3" presStyleCnt="9"/>
      <dgm:spPr/>
    </dgm:pt>
    <dgm:pt modelId="{91E234D4-C313-4698-A85B-A3B3FD4585C8}" type="pres">
      <dgm:prSet presAssocID="{AF07FA48-1040-4A1D-910E-B48A2F4A2238}" presName="node" presStyleLbl="node1" presStyleIdx="3" presStyleCnt="9" custScaleX="160042" custRadScaleRad="113138" custRadScaleInc="-38657">
        <dgm:presLayoutVars>
          <dgm:bulletEnabled val="1"/>
        </dgm:presLayoutVars>
      </dgm:prSet>
      <dgm:spPr/>
    </dgm:pt>
    <dgm:pt modelId="{5C54F2DB-CA5B-4D22-B40F-E75B756AE7F8}" type="pres">
      <dgm:prSet presAssocID="{E20692E4-12B5-4034-9599-FE3F5E71E01D}" presName="Name9" presStyleLbl="parChTrans1D2" presStyleIdx="4" presStyleCnt="9"/>
      <dgm:spPr/>
    </dgm:pt>
    <dgm:pt modelId="{8190CAED-8333-41E1-A1E9-6516FF3D3ADA}" type="pres">
      <dgm:prSet presAssocID="{E20692E4-12B5-4034-9599-FE3F5E71E01D}" presName="connTx" presStyleLbl="parChTrans1D2" presStyleIdx="4" presStyleCnt="9"/>
      <dgm:spPr/>
    </dgm:pt>
    <dgm:pt modelId="{93D6072B-5690-4035-8889-38F25303A77A}" type="pres">
      <dgm:prSet presAssocID="{626CE2D7-67A6-4F57-A8A4-9A8AD6E66FA2}" presName="node" presStyleLbl="node1" presStyleIdx="4" presStyleCnt="9" custScaleX="160042" custRadScaleRad="106020" custRadScaleInc="-37915">
        <dgm:presLayoutVars>
          <dgm:bulletEnabled val="1"/>
        </dgm:presLayoutVars>
      </dgm:prSet>
      <dgm:spPr/>
    </dgm:pt>
    <dgm:pt modelId="{9D691C8C-3B6C-4403-A026-5D0388CA36F2}" type="pres">
      <dgm:prSet presAssocID="{6F669CDE-D6B3-400F-A6E0-96ECF37FAA83}" presName="Name9" presStyleLbl="parChTrans1D2" presStyleIdx="5" presStyleCnt="9"/>
      <dgm:spPr/>
    </dgm:pt>
    <dgm:pt modelId="{7B655805-0959-444E-AF5C-9237B585889A}" type="pres">
      <dgm:prSet presAssocID="{6F669CDE-D6B3-400F-A6E0-96ECF37FAA83}" presName="connTx" presStyleLbl="parChTrans1D2" presStyleIdx="5" presStyleCnt="9"/>
      <dgm:spPr/>
    </dgm:pt>
    <dgm:pt modelId="{DA083915-9262-4CD5-AEB9-B8AA230B1219}" type="pres">
      <dgm:prSet presAssocID="{D5C19C90-DFD3-49A4-A89F-A7E001273EDA}" presName="node" presStyleLbl="node1" presStyleIdx="5" presStyleCnt="9" custScaleX="160042" custRadScaleRad="105998" custRadScaleInc="37796">
        <dgm:presLayoutVars>
          <dgm:bulletEnabled val="1"/>
        </dgm:presLayoutVars>
      </dgm:prSet>
      <dgm:spPr/>
    </dgm:pt>
    <dgm:pt modelId="{94D567BE-5D3C-4224-A359-0463861331E1}" type="pres">
      <dgm:prSet presAssocID="{BE077171-FFC6-41FF-BF80-BBAACCFCA2CA}" presName="Name9" presStyleLbl="parChTrans1D2" presStyleIdx="6" presStyleCnt="9"/>
      <dgm:spPr/>
    </dgm:pt>
    <dgm:pt modelId="{F1E5D4B1-A9FB-422B-B9A1-35F37ACF5C00}" type="pres">
      <dgm:prSet presAssocID="{BE077171-FFC6-41FF-BF80-BBAACCFCA2CA}" presName="connTx" presStyleLbl="parChTrans1D2" presStyleIdx="6" presStyleCnt="9"/>
      <dgm:spPr/>
    </dgm:pt>
    <dgm:pt modelId="{AE9EFE06-4154-41DF-9E18-7003A5C49BDD}" type="pres">
      <dgm:prSet presAssocID="{D4AB0ABD-A65D-4D14-97BB-E33224FA9646}" presName="node" presStyleLbl="node1" presStyleIdx="6" presStyleCnt="9" custScaleX="160042" custRadScaleRad="108624" custRadScaleInc="52301">
        <dgm:presLayoutVars>
          <dgm:bulletEnabled val="1"/>
        </dgm:presLayoutVars>
      </dgm:prSet>
      <dgm:spPr/>
    </dgm:pt>
    <dgm:pt modelId="{F1DDD51E-6BB9-4055-8458-B01995FDE806}" type="pres">
      <dgm:prSet presAssocID="{5190590E-7EAC-49EE-8B7C-BAA10C99B29A}" presName="Name9" presStyleLbl="parChTrans1D2" presStyleIdx="7" presStyleCnt="9"/>
      <dgm:spPr/>
    </dgm:pt>
    <dgm:pt modelId="{883339B5-8FA9-45C9-9255-5A6EDAB17318}" type="pres">
      <dgm:prSet presAssocID="{5190590E-7EAC-49EE-8B7C-BAA10C99B29A}" presName="connTx" presStyleLbl="parChTrans1D2" presStyleIdx="7" presStyleCnt="9"/>
      <dgm:spPr/>
    </dgm:pt>
    <dgm:pt modelId="{F8F8265C-70C7-42FD-B5AE-002ACA2F07D4}" type="pres">
      <dgm:prSet presAssocID="{E72AB188-E22B-43D6-A9A5-4A06F1F4C230}" presName="node" presStyleLbl="node1" presStyleIdx="7" presStyleCnt="9" custScaleX="160042" custRadScaleRad="111220" custRadScaleInc="8487">
        <dgm:presLayoutVars>
          <dgm:bulletEnabled val="1"/>
        </dgm:presLayoutVars>
      </dgm:prSet>
      <dgm:spPr/>
    </dgm:pt>
    <dgm:pt modelId="{659E34BD-DBF7-4A77-B376-8900B2689607}" type="pres">
      <dgm:prSet presAssocID="{64C86D8F-63F6-4671-BF08-A0D52CCA03E0}" presName="Name9" presStyleLbl="parChTrans1D2" presStyleIdx="8" presStyleCnt="9"/>
      <dgm:spPr/>
    </dgm:pt>
    <dgm:pt modelId="{86975643-B447-4A1D-8FC6-5A4B0CCAF631}" type="pres">
      <dgm:prSet presAssocID="{64C86D8F-63F6-4671-BF08-A0D52CCA03E0}" presName="connTx" presStyleLbl="parChTrans1D2" presStyleIdx="8" presStyleCnt="9"/>
      <dgm:spPr/>
    </dgm:pt>
    <dgm:pt modelId="{2444ED64-56C4-436A-880F-5259A4DE591E}" type="pres">
      <dgm:prSet presAssocID="{66416A50-DA87-4974-B755-817BE1C33EE0}" presName="node" presStyleLbl="node1" presStyleIdx="8" presStyleCnt="9" custScaleX="160042" custRadScaleRad="115180" custRadScaleInc="-41557">
        <dgm:presLayoutVars>
          <dgm:bulletEnabled val="1"/>
        </dgm:presLayoutVars>
      </dgm:prSet>
      <dgm:spPr/>
    </dgm:pt>
  </dgm:ptLst>
  <dgm:cxnLst>
    <dgm:cxn modelId="{5EE23500-9CB4-4627-AB1C-6AA426CFB15E}" type="presOf" srcId="{83DC71F8-D3CE-433C-B0BA-4798AE48A1A5}" destId="{9B440727-34C7-4184-A4BB-9459F3C7CC7E}" srcOrd="1" destOrd="0" presId="urn:microsoft.com/office/officeart/2005/8/layout/radial1"/>
    <dgm:cxn modelId="{F22F7404-5668-40DB-9DE6-920496653E2A}" type="presOf" srcId="{AF07FA48-1040-4A1D-910E-B48A2F4A2238}" destId="{91E234D4-C313-4698-A85B-A3B3FD4585C8}" srcOrd="0" destOrd="0" presId="urn:microsoft.com/office/officeart/2005/8/layout/radial1"/>
    <dgm:cxn modelId="{B2B1DD10-1DEC-47F9-B995-3C4D2FD34151}" type="presOf" srcId="{E20692E4-12B5-4034-9599-FE3F5E71E01D}" destId="{5C54F2DB-CA5B-4D22-B40F-E75B756AE7F8}" srcOrd="0" destOrd="0" presId="urn:microsoft.com/office/officeart/2005/8/layout/radial1"/>
    <dgm:cxn modelId="{D7FED319-C36D-462E-86A7-EF514618BC84}" type="presOf" srcId="{64C86D8F-63F6-4671-BF08-A0D52CCA03E0}" destId="{86975643-B447-4A1D-8FC6-5A4B0CCAF631}" srcOrd="1" destOrd="0" presId="urn:microsoft.com/office/officeart/2005/8/layout/radial1"/>
    <dgm:cxn modelId="{74143929-6C96-4F44-81DA-0E4680323764}" srcId="{EFF11638-01ED-43FC-8FD3-C1DA2B6FFD6D}" destId="{083A42ED-D601-4192-90E1-9F8574F41FDF}" srcOrd="1" destOrd="0" parTransId="{F6DE47F0-8AA7-45E6-A01C-7538F065A31D}" sibTransId="{C06FC152-90B8-465C-8EC1-59DDE2C930E9}"/>
    <dgm:cxn modelId="{BE86EF2C-88A1-4B8F-8A8F-B418FA8D8CB9}" type="presOf" srcId="{D77927AF-4E57-43C0-8D12-11F1D05C62A2}" destId="{5D7E8CE0-F3B9-4639-8C6C-00F2947F7788}" srcOrd="0" destOrd="0" presId="urn:microsoft.com/office/officeart/2005/8/layout/radial1"/>
    <dgm:cxn modelId="{FD8F962D-4168-424F-AAE8-C0189A74DCFC}" type="presOf" srcId="{1CEAB867-F8D8-40AD-8A47-F11757105C9D}" destId="{486DDE4D-8498-4D6D-B918-BE032C474219}" srcOrd="1" destOrd="0" presId="urn:microsoft.com/office/officeart/2005/8/layout/radial1"/>
    <dgm:cxn modelId="{5EAEE33A-EE5E-4500-A206-7D99DAA93221}" type="presOf" srcId="{64C86D8F-63F6-4671-BF08-A0D52CCA03E0}" destId="{659E34BD-DBF7-4A77-B376-8900B2689607}" srcOrd="0" destOrd="0" presId="urn:microsoft.com/office/officeart/2005/8/layout/radial1"/>
    <dgm:cxn modelId="{E456643B-F5B9-41E7-8835-AC773469A17B}" type="presOf" srcId="{E20692E4-12B5-4034-9599-FE3F5E71E01D}" destId="{8190CAED-8333-41E1-A1E9-6516FF3D3ADA}" srcOrd="1" destOrd="0" presId="urn:microsoft.com/office/officeart/2005/8/layout/radial1"/>
    <dgm:cxn modelId="{AD597A44-E26D-4C4C-ABB5-36C1F84DD92D}" type="presOf" srcId="{626CE2D7-67A6-4F57-A8A4-9A8AD6E66FA2}" destId="{93D6072B-5690-4035-8889-38F25303A77A}" srcOrd="0" destOrd="0" presId="urn:microsoft.com/office/officeart/2005/8/layout/radial1"/>
    <dgm:cxn modelId="{C038AE49-EBC2-46BF-B663-66E04DDD2818}" type="presOf" srcId="{6F669CDE-D6B3-400F-A6E0-96ECF37FAA83}" destId="{9D691C8C-3B6C-4403-A026-5D0388CA36F2}" srcOrd="0" destOrd="0" presId="urn:microsoft.com/office/officeart/2005/8/layout/radial1"/>
    <dgm:cxn modelId="{D80B714A-D434-4453-9BDF-235721496B71}" srcId="{EFF11638-01ED-43FC-8FD3-C1DA2B6FFD6D}" destId="{66416A50-DA87-4974-B755-817BE1C33EE0}" srcOrd="8" destOrd="0" parTransId="{64C86D8F-63F6-4671-BF08-A0D52CCA03E0}" sibTransId="{038BB934-A274-47A3-8CB6-AC252EC6099C}"/>
    <dgm:cxn modelId="{A7A45952-08CD-44E3-A2B2-957B64B1EEB2}" type="presOf" srcId="{6F669CDE-D6B3-400F-A6E0-96ECF37FAA83}" destId="{7B655805-0959-444E-AF5C-9237B585889A}" srcOrd="1" destOrd="0" presId="urn:microsoft.com/office/officeart/2005/8/layout/radial1"/>
    <dgm:cxn modelId="{F17B2253-241A-4C72-AB7C-64F2ACA20032}" type="presOf" srcId="{1CEAB867-F8D8-40AD-8A47-F11757105C9D}" destId="{347138D0-FF81-43FE-990E-63D44427F992}" srcOrd="0" destOrd="0" presId="urn:microsoft.com/office/officeart/2005/8/layout/radial1"/>
    <dgm:cxn modelId="{BFC79E55-950B-4660-BAC2-2EA46204D485}" srcId="{EFF11638-01ED-43FC-8FD3-C1DA2B6FFD6D}" destId="{AF07FA48-1040-4A1D-910E-B48A2F4A2238}" srcOrd="3" destOrd="0" parTransId="{83DC71F8-D3CE-433C-B0BA-4798AE48A1A5}" sibTransId="{429FAA01-174E-44EF-B996-A1A51B35B567}"/>
    <dgm:cxn modelId="{0268375D-4E80-4A37-A0AA-82A15D317234}" type="presOf" srcId="{90086907-9117-41EE-97DF-868BD1BAF8C2}" destId="{2F5E76FE-11DC-4E5F-BE07-9419FCAD8071}" srcOrd="0" destOrd="0" presId="urn:microsoft.com/office/officeart/2005/8/layout/radial1"/>
    <dgm:cxn modelId="{4B82F663-8596-477B-9E47-CA9C943F5D9F}" srcId="{EFF11638-01ED-43FC-8FD3-C1DA2B6FFD6D}" destId="{90086907-9117-41EE-97DF-868BD1BAF8C2}" srcOrd="2" destOrd="0" parTransId="{1CEAB867-F8D8-40AD-8A47-F11757105C9D}" sibTransId="{A44AAC58-A6C5-4DAA-80D2-84CFFF205E3E}"/>
    <dgm:cxn modelId="{93A7C771-45E8-42D0-BEF1-8FB2E95FA3CA}" type="presOf" srcId="{D395C7C7-7134-489B-BAC7-573E7C16CB4C}" destId="{1B9DF2CA-2864-4502-8CEE-F6EF5482F076}" srcOrd="0" destOrd="0" presId="urn:microsoft.com/office/officeart/2005/8/layout/radial1"/>
    <dgm:cxn modelId="{70882C78-68F8-4FF5-B43E-5A2D9D418E1B}" type="presOf" srcId="{D5C19C90-DFD3-49A4-A89F-A7E001273EDA}" destId="{DA083915-9262-4CD5-AEB9-B8AA230B1219}" srcOrd="0" destOrd="0" presId="urn:microsoft.com/office/officeart/2005/8/layout/radial1"/>
    <dgm:cxn modelId="{4EFC187D-C4D4-4273-B5FA-98F7E708B23A}" type="presOf" srcId="{BE077171-FFC6-41FF-BF80-BBAACCFCA2CA}" destId="{94D567BE-5D3C-4224-A359-0463861331E1}" srcOrd="0" destOrd="0" presId="urn:microsoft.com/office/officeart/2005/8/layout/radial1"/>
    <dgm:cxn modelId="{634AC57F-D39C-4F75-9575-CFBCA7B1942A}" srcId="{EFF11638-01ED-43FC-8FD3-C1DA2B6FFD6D}" destId="{E72AB188-E22B-43D6-A9A5-4A06F1F4C230}" srcOrd="7" destOrd="0" parTransId="{5190590E-7EAC-49EE-8B7C-BAA10C99B29A}" sibTransId="{DB70E94C-4B11-4B39-82E6-362BD1431DAA}"/>
    <dgm:cxn modelId="{1C490483-61EF-495E-AF20-3F8450107615}" type="presOf" srcId="{083A42ED-D601-4192-90E1-9F8574F41FDF}" destId="{8B1671E5-775B-477A-A78C-81FB9FF816E1}" srcOrd="0" destOrd="0" presId="urn:microsoft.com/office/officeart/2005/8/layout/radial1"/>
    <dgm:cxn modelId="{E61AFE88-76A9-4B07-A5B5-0F717FE5FD5E}" type="presOf" srcId="{F6DE47F0-8AA7-45E6-A01C-7538F065A31D}" destId="{FB678DA7-32B9-4B0E-99E8-CA4AE6517B86}" srcOrd="1" destOrd="0" presId="urn:microsoft.com/office/officeart/2005/8/layout/radial1"/>
    <dgm:cxn modelId="{93C8E19A-E3AD-41C8-B063-33E680C6DB7E}" srcId="{D395C7C7-7134-489B-BAC7-573E7C16CB4C}" destId="{EFF11638-01ED-43FC-8FD3-C1DA2B6FFD6D}" srcOrd="0" destOrd="0" parTransId="{5B64B74C-6F2B-452E-83E1-7D7D786A6A40}" sibTransId="{6BB0DBC0-FB0D-4E92-9FD1-CA0D5DFDCDB1}"/>
    <dgm:cxn modelId="{2D6F1BA1-DCFA-4E5C-A05E-96A2CF185612}" type="presOf" srcId="{5190590E-7EAC-49EE-8B7C-BAA10C99B29A}" destId="{F1DDD51E-6BB9-4055-8458-B01995FDE806}" srcOrd="0" destOrd="0" presId="urn:microsoft.com/office/officeart/2005/8/layout/radial1"/>
    <dgm:cxn modelId="{2448D0B3-BB64-436C-AE41-4B4B36649410}" type="presOf" srcId="{BE077171-FFC6-41FF-BF80-BBAACCFCA2CA}" destId="{F1E5D4B1-A9FB-422B-B9A1-35F37ACF5C00}" srcOrd="1" destOrd="0" presId="urn:microsoft.com/office/officeart/2005/8/layout/radial1"/>
    <dgm:cxn modelId="{60C4D8B4-048B-4659-83F5-0FFE8944BCBD}" srcId="{EFF11638-01ED-43FC-8FD3-C1DA2B6FFD6D}" destId="{D4AB0ABD-A65D-4D14-97BB-E33224FA9646}" srcOrd="6" destOrd="0" parTransId="{BE077171-FFC6-41FF-BF80-BBAACCFCA2CA}" sibTransId="{DED98AEB-C6D7-4C78-95EB-8105C76A2D26}"/>
    <dgm:cxn modelId="{647A00B7-A8DE-4685-9033-829935C81405}" type="presOf" srcId="{5190590E-7EAC-49EE-8B7C-BAA10C99B29A}" destId="{883339B5-8FA9-45C9-9255-5A6EDAB17318}" srcOrd="1" destOrd="0" presId="urn:microsoft.com/office/officeart/2005/8/layout/radial1"/>
    <dgm:cxn modelId="{DD4D67BA-3559-44FB-A175-5C733E723239}" type="presOf" srcId="{EFF11638-01ED-43FC-8FD3-C1DA2B6FFD6D}" destId="{3C8EAB5D-EF9A-41CC-869E-AAF445A0B13E}" srcOrd="0" destOrd="0" presId="urn:microsoft.com/office/officeart/2005/8/layout/radial1"/>
    <dgm:cxn modelId="{688EC8C4-D708-4534-8609-6FF468F4EC1A}" type="presOf" srcId="{83DC71F8-D3CE-433C-B0BA-4798AE48A1A5}" destId="{5824C05C-873A-49B9-BDD1-830661BD8956}" srcOrd="0" destOrd="0" presId="urn:microsoft.com/office/officeart/2005/8/layout/radial1"/>
    <dgm:cxn modelId="{C220C0D1-7F17-4614-B25F-1C332068102F}" type="presOf" srcId="{E72AB188-E22B-43D6-A9A5-4A06F1F4C230}" destId="{F8F8265C-70C7-42FD-B5AE-002ACA2F07D4}" srcOrd="0" destOrd="0" presId="urn:microsoft.com/office/officeart/2005/8/layout/radial1"/>
    <dgm:cxn modelId="{F7148BD6-A994-459A-A58F-E102CAFD205B}" type="presOf" srcId="{66C0B095-95AB-48A3-9C0A-7E4A6BEA4D15}" destId="{B4BFBD89-AE52-459E-B138-DCDF0D39E0DD}" srcOrd="1" destOrd="0" presId="urn:microsoft.com/office/officeart/2005/8/layout/radial1"/>
    <dgm:cxn modelId="{2C4DA7DF-7C15-46E9-82B8-2D2E349F2606}" srcId="{EFF11638-01ED-43FC-8FD3-C1DA2B6FFD6D}" destId="{626CE2D7-67A6-4F57-A8A4-9A8AD6E66FA2}" srcOrd="4" destOrd="0" parTransId="{E20692E4-12B5-4034-9599-FE3F5E71E01D}" sibTransId="{1F3998A1-BC05-424B-9DC6-AF6BA9A41664}"/>
    <dgm:cxn modelId="{9C3DB9E1-995A-429F-ACC2-AFAB5F036462}" type="presOf" srcId="{D4AB0ABD-A65D-4D14-97BB-E33224FA9646}" destId="{AE9EFE06-4154-41DF-9E18-7003A5C49BDD}" srcOrd="0" destOrd="0" presId="urn:microsoft.com/office/officeart/2005/8/layout/radial1"/>
    <dgm:cxn modelId="{187AD5E7-9990-49D2-9446-DA1F398A85A8}" type="presOf" srcId="{66C0B095-95AB-48A3-9C0A-7E4A6BEA4D15}" destId="{A0328959-60A0-49A8-95F3-423C55FC7EEB}" srcOrd="0" destOrd="0" presId="urn:microsoft.com/office/officeart/2005/8/layout/radial1"/>
    <dgm:cxn modelId="{5612A4F1-9082-409A-813B-41BF422CAA33}" type="presOf" srcId="{F6DE47F0-8AA7-45E6-A01C-7538F065A31D}" destId="{DAD3F019-78FE-48B9-9C30-D66E97F4324F}" srcOrd="0" destOrd="0" presId="urn:microsoft.com/office/officeart/2005/8/layout/radial1"/>
    <dgm:cxn modelId="{F8F9D9F1-7745-4FCA-ABA5-BF797EFC0C02}" srcId="{EFF11638-01ED-43FC-8FD3-C1DA2B6FFD6D}" destId="{D77927AF-4E57-43C0-8D12-11F1D05C62A2}" srcOrd="0" destOrd="0" parTransId="{66C0B095-95AB-48A3-9C0A-7E4A6BEA4D15}" sibTransId="{9288CE5B-2569-4292-8E98-88CB1982133E}"/>
    <dgm:cxn modelId="{BE0C05FD-1C8C-46B2-AE38-FF36090F325E}" type="presOf" srcId="{66416A50-DA87-4974-B755-817BE1C33EE0}" destId="{2444ED64-56C4-436A-880F-5259A4DE591E}" srcOrd="0" destOrd="0" presId="urn:microsoft.com/office/officeart/2005/8/layout/radial1"/>
    <dgm:cxn modelId="{E374A4FD-A77E-4FFE-B425-745305BBF48C}" srcId="{EFF11638-01ED-43FC-8FD3-C1DA2B6FFD6D}" destId="{D5C19C90-DFD3-49A4-A89F-A7E001273EDA}" srcOrd="5" destOrd="0" parTransId="{6F669CDE-D6B3-400F-A6E0-96ECF37FAA83}" sibTransId="{E1712565-79F9-48B8-BDFA-CF45E10FD454}"/>
    <dgm:cxn modelId="{ED0CE512-DC69-42F7-BC66-C7B05914102E}" type="presParOf" srcId="{1B9DF2CA-2864-4502-8CEE-F6EF5482F076}" destId="{3C8EAB5D-EF9A-41CC-869E-AAF445A0B13E}" srcOrd="0" destOrd="0" presId="urn:microsoft.com/office/officeart/2005/8/layout/radial1"/>
    <dgm:cxn modelId="{69CB9524-0C30-48B1-A18E-36B5B2AC5E88}" type="presParOf" srcId="{1B9DF2CA-2864-4502-8CEE-F6EF5482F076}" destId="{A0328959-60A0-49A8-95F3-423C55FC7EEB}" srcOrd="1" destOrd="0" presId="urn:microsoft.com/office/officeart/2005/8/layout/radial1"/>
    <dgm:cxn modelId="{85DF10DB-539E-431B-946A-0AE4B89C3C98}" type="presParOf" srcId="{A0328959-60A0-49A8-95F3-423C55FC7EEB}" destId="{B4BFBD89-AE52-459E-B138-DCDF0D39E0DD}" srcOrd="0" destOrd="0" presId="urn:microsoft.com/office/officeart/2005/8/layout/radial1"/>
    <dgm:cxn modelId="{F49822B1-ED1C-4FFD-BD47-B80318F02D5F}" type="presParOf" srcId="{1B9DF2CA-2864-4502-8CEE-F6EF5482F076}" destId="{5D7E8CE0-F3B9-4639-8C6C-00F2947F7788}" srcOrd="2" destOrd="0" presId="urn:microsoft.com/office/officeart/2005/8/layout/radial1"/>
    <dgm:cxn modelId="{B11B2674-2B6D-45B1-844F-E3E086D6B844}" type="presParOf" srcId="{1B9DF2CA-2864-4502-8CEE-F6EF5482F076}" destId="{DAD3F019-78FE-48B9-9C30-D66E97F4324F}" srcOrd="3" destOrd="0" presId="urn:microsoft.com/office/officeart/2005/8/layout/radial1"/>
    <dgm:cxn modelId="{95ACF925-C2D3-4CEC-9796-51F0D2EA3057}" type="presParOf" srcId="{DAD3F019-78FE-48B9-9C30-D66E97F4324F}" destId="{FB678DA7-32B9-4B0E-99E8-CA4AE6517B86}" srcOrd="0" destOrd="0" presId="urn:microsoft.com/office/officeart/2005/8/layout/radial1"/>
    <dgm:cxn modelId="{8A6C7A26-938C-4AE7-BCB7-47A3BD4C8967}" type="presParOf" srcId="{1B9DF2CA-2864-4502-8CEE-F6EF5482F076}" destId="{8B1671E5-775B-477A-A78C-81FB9FF816E1}" srcOrd="4" destOrd="0" presId="urn:microsoft.com/office/officeart/2005/8/layout/radial1"/>
    <dgm:cxn modelId="{BCB8E356-3B57-4BA3-A2A5-96C09CED12C9}" type="presParOf" srcId="{1B9DF2CA-2864-4502-8CEE-F6EF5482F076}" destId="{347138D0-FF81-43FE-990E-63D44427F992}" srcOrd="5" destOrd="0" presId="urn:microsoft.com/office/officeart/2005/8/layout/radial1"/>
    <dgm:cxn modelId="{F7CB2DA6-4442-4DDD-B4B2-0E82FF6EE011}" type="presParOf" srcId="{347138D0-FF81-43FE-990E-63D44427F992}" destId="{486DDE4D-8498-4D6D-B918-BE032C474219}" srcOrd="0" destOrd="0" presId="urn:microsoft.com/office/officeart/2005/8/layout/radial1"/>
    <dgm:cxn modelId="{CF86710D-B9A6-4E1A-BC6A-076EEE641F6A}" type="presParOf" srcId="{1B9DF2CA-2864-4502-8CEE-F6EF5482F076}" destId="{2F5E76FE-11DC-4E5F-BE07-9419FCAD8071}" srcOrd="6" destOrd="0" presId="urn:microsoft.com/office/officeart/2005/8/layout/radial1"/>
    <dgm:cxn modelId="{0FC164D3-E238-4B53-BDC8-D3B2FF36183D}" type="presParOf" srcId="{1B9DF2CA-2864-4502-8CEE-F6EF5482F076}" destId="{5824C05C-873A-49B9-BDD1-830661BD8956}" srcOrd="7" destOrd="0" presId="urn:microsoft.com/office/officeart/2005/8/layout/radial1"/>
    <dgm:cxn modelId="{B4E0165F-C6D3-4985-9285-55E08DC09C3B}" type="presParOf" srcId="{5824C05C-873A-49B9-BDD1-830661BD8956}" destId="{9B440727-34C7-4184-A4BB-9459F3C7CC7E}" srcOrd="0" destOrd="0" presId="urn:microsoft.com/office/officeart/2005/8/layout/radial1"/>
    <dgm:cxn modelId="{F8B2DBBA-72E3-4652-A37E-487EF7281B49}" type="presParOf" srcId="{1B9DF2CA-2864-4502-8CEE-F6EF5482F076}" destId="{91E234D4-C313-4698-A85B-A3B3FD4585C8}" srcOrd="8" destOrd="0" presId="urn:microsoft.com/office/officeart/2005/8/layout/radial1"/>
    <dgm:cxn modelId="{1DEB2345-3093-461F-9BF6-C816F612C51D}" type="presParOf" srcId="{1B9DF2CA-2864-4502-8CEE-F6EF5482F076}" destId="{5C54F2DB-CA5B-4D22-B40F-E75B756AE7F8}" srcOrd="9" destOrd="0" presId="urn:microsoft.com/office/officeart/2005/8/layout/radial1"/>
    <dgm:cxn modelId="{F279FF37-887E-4C0E-88BA-0C13AC293E4A}" type="presParOf" srcId="{5C54F2DB-CA5B-4D22-B40F-E75B756AE7F8}" destId="{8190CAED-8333-41E1-A1E9-6516FF3D3ADA}" srcOrd="0" destOrd="0" presId="urn:microsoft.com/office/officeart/2005/8/layout/radial1"/>
    <dgm:cxn modelId="{B97EBBAC-22B6-4C4B-AB01-1654AD7C590D}" type="presParOf" srcId="{1B9DF2CA-2864-4502-8CEE-F6EF5482F076}" destId="{93D6072B-5690-4035-8889-38F25303A77A}" srcOrd="10" destOrd="0" presId="urn:microsoft.com/office/officeart/2005/8/layout/radial1"/>
    <dgm:cxn modelId="{EAF03EE6-B13C-4483-990F-6A14EE81FD42}" type="presParOf" srcId="{1B9DF2CA-2864-4502-8CEE-F6EF5482F076}" destId="{9D691C8C-3B6C-4403-A026-5D0388CA36F2}" srcOrd="11" destOrd="0" presId="urn:microsoft.com/office/officeart/2005/8/layout/radial1"/>
    <dgm:cxn modelId="{5A7E07D5-4740-4E33-AAF3-9248958307EC}" type="presParOf" srcId="{9D691C8C-3B6C-4403-A026-5D0388CA36F2}" destId="{7B655805-0959-444E-AF5C-9237B585889A}" srcOrd="0" destOrd="0" presId="urn:microsoft.com/office/officeart/2005/8/layout/radial1"/>
    <dgm:cxn modelId="{BB010B4F-D357-4A85-8A41-2DD89E47F49A}" type="presParOf" srcId="{1B9DF2CA-2864-4502-8CEE-F6EF5482F076}" destId="{DA083915-9262-4CD5-AEB9-B8AA230B1219}" srcOrd="12" destOrd="0" presId="urn:microsoft.com/office/officeart/2005/8/layout/radial1"/>
    <dgm:cxn modelId="{8A0DA97C-C739-4176-8D59-18076FAFEFCB}" type="presParOf" srcId="{1B9DF2CA-2864-4502-8CEE-F6EF5482F076}" destId="{94D567BE-5D3C-4224-A359-0463861331E1}" srcOrd="13" destOrd="0" presId="urn:microsoft.com/office/officeart/2005/8/layout/radial1"/>
    <dgm:cxn modelId="{593E534C-64BF-4553-ACDF-08FF823D7261}" type="presParOf" srcId="{94D567BE-5D3C-4224-A359-0463861331E1}" destId="{F1E5D4B1-A9FB-422B-B9A1-35F37ACF5C00}" srcOrd="0" destOrd="0" presId="urn:microsoft.com/office/officeart/2005/8/layout/radial1"/>
    <dgm:cxn modelId="{3C579CC4-8DBE-49F2-8EB7-A882983A39E9}" type="presParOf" srcId="{1B9DF2CA-2864-4502-8CEE-F6EF5482F076}" destId="{AE9EFE06-4154-41DF-9E18-7003A5C49BDD}" srcOrd="14" destOrd="0" presId="urn:microsoft.com/office/officeart/2005/8/layout/radial1"/>
    <dgm:cxn modelId="{C30BF9F9-E316-48E5-99AA-33E6583FB7CD}" type="presParOf" srcId="{1B9DF2CA-2864-4502-8CEE-F6EF5482F076}" destId="{F1DDD51E-6BB9-4055-8458-B01995FDE806}" srcOrd="15" destOrd="0" presId="urn:microsoft.com/office/officeart/2005/8/layout/radial1"/>
    <dgm:cxn modelId="{909F3C67-193F-4B6A-B8BA-611766D523D2}" type="presParOf" srcId="{F1DDD51E-6BB9-4055-8458-B01995FDE806}" destId="{883339B5-8FA9-45C9-9255-5A6EDAB17318}" srcOrd="0" destOrd="0" presId="urn:microsoft.com/office/officeart/2005/8/layout/radial1"/>
    <dgm:cxn modelId="{098AFCA3-D91A-45F9-8DF0-5CBA645330A4}" type="presParOf" srcId="{1B9DF2CA-2864-4502-8CEE-F6EF5482F076}" destId="{F8F8265C-70C7-42FD-B5AE-002ACA2F07D4}" srcOrd="16" destOrd="0" presId="urn:microsoft.com/office/officeart/2005/8/layout/radial1"/>
    <dgm:cxn modelId="{AF75F26B-746B-4CC0-B258-EEE41EB2432A}" type="presParOf" srcId="{1B9DF2CA-2864-4502-8CEE-F6EF5482F076}" destId="{659E34BD-DBF7-4A77-B376-8900B2689607}" srcOrd="17" destOrd="0" presId="urn:microsoft.com/office/officeart/2005/8/layout/radial1"/>
    <dgm:cxn modelId="{D19E57E8-6E94-4562-A98D-5C33644F840F}" type="presParOf" srcId="{659E34BD-DBF7-4A77-B376-8900B2689607}" destId="{86975643-B447-4A1D-8FC6-5A4B0CCAF631}" srcOrd="0" destOrd="0" presId="urn:microsoft.com/office/officeart/2005/8/layout/radial1"/>
    <dgm:cxn modelId="{5476DC6E-36FF-4A93-A0B7-F7EEF29B5A4F}" type="presParOf" srcId="{1B9DF2CA-2864-4502-8CEE-F6EF5482F076}" destId="{2444ED64-56C4-436A-880F-5259A4DE591E}"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E9FA-E1DC-4420-B7FE-323CFFE87DC4}">
      <dsp:nvSpPr>
        <dsp:cNvPr id="0" name=""/>
        <dsp:cNvSpPr/>
      </dsp:nvSpPr>
      <dsp:spPr>
        <a:xfrm>
          <a:off x="134654" y="254"/>
          <a:ext cx="1206618" cy="1206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The Act</a:t>
          </a:r>
        </a:p>
      </dsp:txBody>
      <dsp:txXfrm>
        <a:off x="311359" y="176959"/>
        <a:ext cx="853208" cy="853208"/>
      </dsp:txXfrm>
    </dsp:sp>
    <dsp:sp modelId="{C453F004-B7BA-4B86-A53D-9DB8898A7254}">
      <dsp:nvSpPr>
        <dsp:cNvPr id="0" name=""/>
        <dsp:cNvSpPr/>
      </dsp:nvSpPr>
      <dsp:spPr>
        <a:xfrm>
          <a:off x="1439251" y="253644"/>
          <a:ext cx="699838" cy="69983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532015" y="521262"/>
        <a:ext cx="514310" cy="164602"/>
      </dsp:txXfrm>
    </dsp:sp>
    <dsp:sp modelId="{01BFBD16-0295-4FA2-A53F-4FAE8C6D9720}">
      <dsp:nvSpPr>
        <dsp:cNvPr id="0" name=""/>
        <dsp:cNvSpPr/>
      </dsp:nvSpPr>
      <dsp:spPr>
        <a:xfrm>
          <a:off x="2237067" y="254"/>
          <a:ext cx="1206618" cy="1206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The Means</a:t>
          </a:r>
        </a:p>
      </dsp:txBody>
      <dsp:txXfrm>
        <a:off x="2413772" y="176959"/>
        <a:ext cx="853208" cy="853208"/>
      </dsp:txXfrm>
    </dsp:sp>
    <dsp:sp modelId="{D15A40E9-1E59-4B73-BB38-E7DDC1FD546D}">
      <dsp:nvSpPr>
        <dsp:cNvPr id="0" name=""/>
        <dsp:cNvSpPr/>
      </dsp:nvSpPr>
      <dsp:spPr>
        <a:xfrm>
          <a:off x="3541663" y="253644"/>
          <a:ext cx="699838" cy="69983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634427" y="521262"/>
        <a:ext cx="514310" cy="164602"/>
      </dsp:txXfrm>
    </dsp:sp>
    <dsp:sp modelId="{1006C026-FA2D-48AD-B30D-745BDAD8A8FE}">
      <dsp:nvSpPr>
        <dsp:cNvPr id="0" name=""/>
        <dsp:cNvSpPr/>
      </dsp:nvSpPr>
      <dsp:spPr>
        <a:xfrm>
          <a:off x="4339479" y="254"/>
          <a:ext cx="1206618" cy="1206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The Purpose</a:t>
          </a:r>
        </a:p>
      </dsp:txBody>
      <dsp:txXfrm>
        <a:off x="4516184" y="176959"/>
        <a:ext cx="853208" cy="853208"/>
      </dsp:txXfrm>
    </dsp:sp>
    <dsp:sp modelId="{FE4D8EBA-5C88-411D-B7A3-D8F9BB49157C}">
      <dsp:nvSpPr>
        <dsp:cNvPr id="0" name=""/>
        <dsp:cNvSpPr/>
      </dsp:nvSpPr>
      <dsp:spPr>
        <a:xfrm>
          <a:off x="5644076" y="253644"/>
          <a:ext cx="699838" cy="69983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736840" y="397811"/>
        <a:ext cx="514310" cy="411504"/>
      </dsp:txXfrm>
    </dsp:sp>
    <dsp:sp modelId="{04BB59AB-D590-4187-B21C-0165472729FB}">
      <dsp:nvSpPr>
        <dsp:cNvPr id="0" name=""/>
        <dsp:cNvSpPr/>
      </dsp:nvSpPr>
      <dsp:spPr>
        <a:xfrm>
          <a:off x="6441892" y="254"/>
          <a:ext cx="1206618" cy="1206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Trafficking</a:t>
          </a:r>
        </a:p>
      </dsp:txBody>
      <dsp:txXfrm>
        <a:off x="6618597" y="176959"/>
        <a:ext cx="853208" cy="853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AB5D-EF9A-41CC-869E-AAF445A0B13E}">
      <dsp:nvSpPr>
        <dsp:cNvPr id="0" name=""/>
        <dsp:cNvSpPr/>
      </dsp:nvSpPr>
      <dsp:spPr>
        <a:xfrm>
          <a:off x="3625953" y="1795177"/>
          <a:ext cx="1496556"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845119" y="1932039"/>
        <a:ext cx="1058224" cy="660829"/>
      </dsp:txXfrm>
    </dsp:sp>
    <dsp:sp modelId="{A0328959-60A0-49A8-95F3-423C55FC7EEB}">
      <dsp:nvSpPr>
        <dsp:cNvPr id="0" name=""/>
        <dsp:cNvSpPr/>
      </dsp:nvSpPr>
      <dsp:spPr>
        <a:xfrm rot="16055860">
          <a:off x="3905724" y="1355251"/>
          <a:ext cx="861702" cy="19228"/>
        </a:xfrm>
        <a:custGeom>
          <a:avLst/>
          <a:gdLst/>
          <a:ahLst/>
          <a:cxnLst/>
          <a:rect l="0" t="0" r="0" b="0"/>
          <a:pathLst>
            <a:path>
              <a:moveTo>
                <a:pt x="0" y="9614"/>
              </a:moveTo>
              <a:lnTo>
                <a:pt x="861702"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4315032" y="1343322"/>
        <a:ext cx="43085" cy="43085"/>
      </dsp:txXfrm>
    </dsp:sp>
    <dsp:sp modelId="{5D7E8CE0-F3B9-4639-8C6C-00F2947F7788}">
      <dsp:nvSpPr>
        <dsp:cNvPr id="0" name=""/>
        <dsp:cNvSpPr/>
      </dsp:nvSpPr>
      <dsp:spPr>
        <a:xfrm>
          <a:off x="3551079" y="0"/>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Violence (inc harmful traditional practices)</a:t>
          </a:r>
          <a:endParaRPr kumimoji="0" lang="en-US" sz="12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770116" y="136862"/>
        <a:ext cx="1057604" cy="660829"/>
      </dsp:txXfrm>
    </dsp:sp>
    <dsp:sp modelId="{DAD3F019-78FE-48B9-9C30-D66E97F4324F}">
      <dsp:nvSpPr>
        <dsp:cNvPr id="0" name=""/>
        <dsp:cNvSpPr/>
      </dsp:nvSpPr>
      <dsp:spPr>
        <a:xfrm rot="18916944">
          <a:off x="4655807" y="1571740"/>
          <a:ext cx="812542" cy="19228"/>
        </a:xfrm>
        <a:custGeom>
          <a:avLst/>
          <a:gdLst/>
          <a:ahLst/>
          <a:cxnLst/>
          <a:rect l="0" t="0" r="0" b="0"/>
          <a:pathLst>
            <a:path>
              <a:moveTo>
                <a:pt x="0" y="9614"/>
              </a:moveTo>
              <a:lnTo>
                <a:pt x="812542"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041765" y="1561041"/>
        <a:ext cx="40627" cy="40627"/>
      </dsp:txXfrm>
    </dsp:sp>
    <dsp:sp modelId="{8B1671E5-775B-477A-A78C-81FB9FF816E1}">
      <dsp:nvSpPr>
        <dsp:cNvPr id="0" name=""/>
        <dsp:cNvSpPr/>
      </dsp:nvSpPr>
      <dsp:spPr>
        <a:xfrm>
          <a:off x="5002020" y="433044"/>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Conflict or natural disaster</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221057" y="569906"/>
        <a:ext cx="1057604" cy="660829"/>
      </dsp:txXfrm>
    </dsp:sp>
    <dsp:sp modelId="{347138D0-FF81-43FE-990E-63D44427F992}">
      <dsp:nvSpPr>
        <dsp:cNvPr id="0" name=""/>
        <dsp:cNvSpPr/>
      </dsp:nvSpPr>
      <dsp:spPr>
        <a:xfrm rot="21067044">
          <a:off x="5096940" y="2098422"/>
          <a:ext cx="530696" cy="19228"/>
        </a:xfrm>
        <a:custGeom>
          <a:avLst/>
          <a:gdLst/>
          <a:ahLst/>
          <a:cxnLst/>
          <a:rect l="0" t="0" r="0" b="0"/>
          <a:pathLst>
            <a:path>
              <a:moveTo>
                <a:pt x="0" y="9614"/>
              </a:moveTo>
              <a:lnTo>
                <a:pt x="530696"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349021" y="2094768"/>
        <a:ext cx="26534" cy="26534"/>
      </dsp:txXfrm>
    </dsp:sp>
    <dsp:sp modelId="{2F5E76FE-11DC-4E5F-BE07-9419FCAD8071}">
      <dsp:nvSpPr>
        <dsp:cNvPr id="0" name=""/>
        <dsp:cNvSpPr/>
      </dsp:nvSpPr>
      <dsp:spPr>
        <a:xfrm>
          <a:off x="5602105" y="1486403"/>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Poverty </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821142" y="1623265"/>
        <a:ext cx="1057604" cy="660829"/>
      </dsp:txXfrm>
    </dsp:sp>
    <dsp:sp modelId="{5824C05C-873A-49B9-BDD1-830661BD8956}">
      <dsp:nvSpPr>
        <dsp:cNvPr id="0" name=""/>
        <dsp:cNvSpPr/>
      </dsp:nvSpPr>
      <dsp:spPr>
        <a:xfrm rot="1336116">
          <a:off x="4975373" y="2634071"/>
          <a:ext cx="659700" cy="19228"/>
        </a:xfrm>
        <a:custGeom>
          <a:avLst/>
          <a:gdLst/>
          <a:ahLst/>
          <a:cxnLst/>
          <a:rect l="0" t="0" r="0" b="0"/>
          <a:pathLst>
            <a:path>
              <a:moveTo>
                <a:pt x="0" y="9614"/>
              </a:moveTo>
              <a:lnTo>
                <a:pt x="659700"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288731" y="2627193"/>
        <a:ext cx="32985" cy="32985"/>
      </dsp:txXfrm>
    </dsp:sp>
    <dsp:sp modelId="{91E234D4-C313-4698-A85B-A3B3FD4585C8}">
      <dsp:nvSpPr>
        <dsp:cNvPr id="0" name=""/>
        <dsp:cNvSpPr/>
      </dsp:nvSpPr>
      <dsp:spPr>
        <a:xfrm>
          <a:off x="5488119" y="2557535"/>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Gender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Equality Issues</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707156" y="2694397"/>
        <a:ext cx="1057604" cy="660829"/>
      </dsp:txXfrm>
    </dsp:sp>
    <dsp:sp modelId="{5C54F2DB-CA5B-4D22-B40F-E75B756AE7F8}">
      <dsp:nvSpPr>
        <dsp:cNvPr id="0" name=""/>
        <dsp:cNvSpPr/>
      </dsp:nvSpPr>
      <dsp:spPr>
        <a:xfrm rot="3745020">
          <a:off x="4369280" y="3088317"/>
          <a:ext cx="882825" cy="19228"/>
        </a:xfrm>
        <a:custGeom>
          <a:avLst/>
          <a:gdLst/>
          <a:ahLst/>
          <a:cxnLst/>
          <a:rect l="0" t="0" r="0" b="0"/>
          <a:pathLst>
            <a:path>
              <a:moveTo>
                <a:pt x="0" y="9614"/>
              </a:moveTo>
              <a:lnTo>
                <a:pt x="882825"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4788622" y="3075861"/>
        <a:ext cx="44141" cy="44141"/>
      </dsp:txXfrm>
    </dsp:sp>
    <dsp:sp modelId="{93D6072B-5690-4035-8889-38F25303A77A}">
      <dsp:nvSpPr>
        <dsp:cNvPr id="0" name=""/>
        <dsp:cNvSpPr/>
      </dsp:nvSpPr>
      <dsp:spPr>
        <a:xfrm>
          <a:off x="4499302" y="3466107"/>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Substance dependency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4718339" y="3602969"/>
        <a:ext cx="1057604" cy="660829"/>
      </dsp:txXfrm>
    </dsp:sp>
    <dsp:sp modelId="{9D691C8C-3B6C-4403-A026-5D0388CA36F2}">
      <dsp:nvSpPr>
        <dsp:cNvPr id="0" name=""/>
        <dsp:cNvSpPr/>
      </dsp:nvSpPr>
      <dsp:spPr>
        <a:xfrm rot="7053552">
          <a:off x="3496930" y="3088325"/>
          <a:ext cx="882554" cy="19228"/>
        </a:xfrm>
        <a:custGeom>
          <a:avLst/>
          <a:gdLst/>
          <a:ahLst/>
          <a:cxnLst/>
          <a:rect l="0" t="0" r="0" b="0"/>
          <a:pathLst>
            <a:path>
              <a:moveTo>
                <a:pt x="0" y="9614"/>
              </a:moveTo>
              <a:lnTo>
                <a:pt x="882554"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916144" y="3075876"/>
        <a:ext cx="44127" cy="44127"/>
      </dsp:txXfrm>
    </dsp:sp>
    <dsp:sp modelId="{DA083915-9262-4CD5-AEB9-B8AA230B1219}">
      <dsp:nvSpPr>
        <dsp:cNvPr id="0" name=""/>
        <dsp:cNvSpPr/>
      </dsp:nvSpPr>
      <dsp:spPr>
        <a:xfrm>
          <a:off x="2754358" y="3466123"/>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Slavery endemic in area</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973395" y="3602985"/>
        <a:ext cx="1057604" cy="660829"/>
      </dsp:txXfrm>
    </dsp:sp>
    <dsp:sp modelId="{94D567BE-5D3C-4224-A359-0463861331E1}">
      <dsp:nvSpPr>
        <dsp:cNvPr id="0" name=""/>
        <dsp:cNvSpPr/>
      </dsp:nvSpPr>
      <dsp:spPr>
        <a:xfrm rot="9627612">
          <a:off x="3188360" y="2575898"/>
          <a:ext cx="551186" cy="19228"/>
        </a:xfrm>
        <a:custGeom>
          <a:avLst/>
          <a:gdLst/>
          <a:ahLst/>
          <a:cxnLst/>
          <a:rect l="0" t="0" r="0" b="0"/>
          <a:pathLst>
            <a:path>
              <a:moveTo>
                <a:pt x="0" y="9614"/>
              </a:moveTo>
              <a:lnTo>
                <a:pt x="551186"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450174" y="2571732"/>
        <a:ext cx="27559" cy="27559"/>
      </dsp:txXfrm>
    </dsp:sp>
    <dsp:sp modelId="{AE9EFE06-4154-41DF-9E18-7003A5C49BDD}">
      <dsp:nvSpPr>
        <dsp:cNvPr id="0" name=""/>
        <dsp:cNvSpPr/>
      </dsp:nvSpPr>
      <dsp:spPr>
        <a:xfrm>
          <a:off x="1806126" y="2441191"/>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Demand for cheap labour</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025163" y="2578053"/>
        <a:ext cx="1057604" cy="660829"/>
      </dsp:txXfrm>
    </dsp:sp>
    <dsp:sp modelId="{F1DDD51E-6BB9-4055-8458-B01995FDE806}">
      <dsp:nvSpPr>
        <dsp:cNvPr id="0" name=""/>
        <dsp:cNvSpPr/>
      </dsp:nvSpPr>
      <dsp:spPr>
        <a:xfrm rot="11501844">
          <a:off x="3142045" y="2052322"/>
          <a:ext cx="527404" cy="19228"/>
        </a:xfrm>
        <a:custGeom>
          <a:avLst/>
          <a:gdLst/>
          <a:ahLst/>
          <a:cxnLst/>
          <a:rect l="0" t="0" r="0" b="0"/>
          <a:pathLst>
            <a:path>
              <a:moveTo>
                <a:pt x="0" y="9614"/>
              </a:moveTo>
              <a:lnTo>
                <a:pt x="527404"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392563" y="2048751"/>
        <a:ext cx="26370" cy="26370"/>
      </dsp:txXfrm>
    </dsp:sp>
    <dsp:sp modelId="{F8F8265C-70C7-42FD-B5AE-002ACA2F07D4}">
      <dsp:nvSpPr>
        <dsp:cNvPr id="0" name=""/>
        <dsp:cNvSpPr/>
      </dsp:nvSpPr>
      <dsp:spPr>
        <a:xfrm>
          <a:off x="1689800" y="1394220"/>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Family debt</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908837" y="1531082"/>
        <a:ext cx="1057604" cy="660829"/>
      </dsp:txXfrm>
    </dsp:sp>
    <dsp:sp modelId="{659E34BD-DBF7-4A77-B376-8900B2689607}">
      <dsp:nvSpPr>
        <dsp:cNvPr id="0" name=""/>
        <dsp:cNvSpPr/>
      </dsp:nvSpPr>
      <dsp:spPr>
        <a:xfrm rot="13301316">
          <a:off x="3160636" y="1571733"/>
          <a:ext cx="897662" cy="19228"/>
        </a:xfrm>
        <a:custGeom>
          <a:avLst/>
          <a:gdLst/>
          <a:ahLst/>
          <a:cxnLst/>
          <a:rect l="0" t="0" r="0" b="0"/>
          <a:pathLst>
            <a:path>
              <a:moveTo>
                <a:pt x="0" y="9614"/>
              </a:moveTo>
              <a:lnTo>
                <a:pt x="897662" y="9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587026" y="1558905"/>
        <a:ext cx="44883" cy="44883"/>
      </dsp:txXfrm>
    </dsp:sp>
    <dsp:sp modelId="{2444ED64-56C4-436A-880F-5259A4DE591E}">
      <dsp:nvSpPr>
        <dsp:cNvPr id="0" name=""/>
        <dsp:cNvSpPr/>
      </dsp:nvSpPr>
      <dsp:spPr>
        <a:xfrm>
          <a:off x="2096947" y="433037"/>
          <a:ext cx="1495678" cy="934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Lack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opportunity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315984" y="569899"/>
        <a:ext cx="1057604" cy="660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AB5D-EF9A-41CC-869E-AAF445A0B13E}">
      <dsp:nvSpPr>
        <dsp:cNvPr id="0" name=""/>
        <dsp:cNvSpPr/>
      </dsp:nvSpPr>
      <dsp:spPr>
        <a:xfrm>
          <a:off x="3556562" y="1878184"/>
          <a:ext cx="1563330"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785506" y="2021153"/>
        <a:ext cx="1105442" cy="690313"/>
      </dsp:txXfrm>
    </dsp:sp>
    <dsp:sp modelId="{A0328959-60A0-49A8-95F3-423C55FC7EEB}">
      <dsp:nvSpPr>
        <dsp:cNvPr id="0" name=""/>
        <dsp:cNvSpPr/>
      </dsp:nvSpPr>
      <dsp:spPr>
        <a:xfrm rot="16055971">
          <a:off x="3847330" y="1417091"/>
          <a:ext cx="903059" cy="20253"/>
        </a:xfrm>
        <a:custGeom>
          <a:avLst/>
          <a:gdLst/>
          <a:ahLst/>
          <a:cxnLst/>
          <a:rect l="0" t="0" r="0" b="0"/>
          <a:pathLst>
            <a:path>
              <a:moveTo>
                <a:pt x="0" y="10126"/>
              </a:moveTo>
              <a:lnTo>
                <a:pt x="903059"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4276283" y="1404641"/>
        <a:ext cx="45152" cy="45152"/>
      </dsp:txXfrm>
    </dsp:sp>
    <dsp:sp modelId="{5D7E8CE0-F3B9-4639-8C6C-00F2947F7788}">
      <dsp:nvSpPr>
        <dsp:cNvPr id="0" name=""/>
        <dsp:cNvSpPr/>
      </dsp:nvSpPr>
      <dsp:spPr>
        <a:xfrm>
          <a:off x="3478286" y="0"/>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Employment</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707096" y="142969"/>
        <a:ext cx="1104793" cy="690313"/>
      </dsp:txXfrm>
    </dsp:sp>
    <dsp:sp modelId="{DAD3F019-78FE-48B9-9C30-D66E97F4324F}">
      <dsp:nvSpPr>
        <dsp:cNvPr id="0" name=""/>
        <dsp:cNvSpPr/>
      </dsp:nvSpPr>
      <dsp:spPr>
        <a:xfrm rot="18916944">
          <a:off x="4632137" y="1644136"/>
          <a:ext cx="850385" cy="20253"/>
        </a:xfrm>
        <a:custGeom>
          <a:avLst/>
          <a:gdLst/>
          <a:ahLst/>
          <a:cxnLst/>
          <a:rect l="0" t="0" r="0" b="0"/>
          <a:pathLst>
            <a:path>
              <a:moveTo>
                <a:pt x="0" y="10126"/>
              </a:moveTo>
              <a:lnTo>
                <a:pt x="850385"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036070" y="1633002"/>
        <a:ext cx="42519" cy="42519"/>
      </dsp:txXfrm>
    </dsp:sp>
    <dsp:sp modelId="{8B1671E5-775B-477A-A78C-81FB9FF816E1}">
      <dsp:nvSpPr>
        <dsp:cNvPr id="0" name=""/>
        <dsp:cNvSpPr/>
      </dsp:nvSpPr>
      <dsp:spPr>
        <a:xfrm>
          <a:off x="4995155" y="454157"/>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Support family back home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223965" y="597126"/>
        <a:ext cx="1104793" cy="690313"/>
      </dsp:txXfrm>
    </dsp:sp>
    <dsp:sp modelId="{347138D0-FF81-43FE-990E-63D44427F992}">
      <dsp:nvSpPr>
        <dsp:cNvPr id="0" name=""/>
        <dsp:cNvSpPr/>
      </dsp:nvSpPr>
      <dsp:spPr>
        <a:xfrm rot="21067044">
          <a:off x="5093172" y="2194749"/>
          <a:ext cx="556016" cy="20253"/>
        </a:xfrm>
        <a:custGeom>
          <a:avLst/>
          <a:gdLst/>
          <a:ahLst/>
          <a:cxnLst/>
          <a:rect l="0" t="0" r="0" b="0"/>
          <a:pathLst>
            <a:path>
              <a:moveTo>
                <a:pt x="0" y="10126"/>
              </a:moveTo>
              <a:lnTo>
                <a:pt x="556016"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357280" y="2190975"/>
        <a:ext cx="27800" cy="27800"/>
      </dsp:txXfrm>
    </dsp:sp>
    <dsp:sp modelId="{2F5E76FE-11DC-4E5F-BE07-9419FCAD8071}">
      <dsp:nvSpPr>
        <dsp:cNvPr id="0" name=""/>
        <dsp:cNvSpPr/>
      </dsp:nvSpPr>
      <dsp:spPr>
        <a:xfrm>
          <a:off x="5622508" y="1555380"/>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Better lifestyle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851318" y="1698349"/>
        <a:ext cx="1104793" cy="690313"/>
      </dsp:txXfrm>
    </dsp:sp>
    <dsp:sp modelId="{5824C05C-873A-49B9-BDD1-830661BD8956}">
      <dsp:nvSpPr>
        <dsp:cNvPr id="0" name=""/>
        <dsp:cNvSpPr/>
      </dsp:nvSpPr>
      <dsp:spPr>
        <a:xfrm rot="1336116">
          <a:off x="4966130" y="2754738"/>
          <a:ext cx="690785" cy="20253"/>
        </a:xfrm>
        <a:custGeom>
          <a:avLst/>
          <a:gdLst/>
          <a:ahLst/>
          <a:cxnLst/>
          <a:rect l="0" t="0" r="0" b="0"/>
          <a:pathLst>
            <a:path>
              <a:moveTo>
                <a:pt x="0" y="10126"/>
              </a:moveTo>
              <a:lnTo>
                <a:pt x="690785"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294253" y="2747595"/>
        <a:ext cx="34539" cy="34539"/>
      </dsp:txXfrm>
    </dsp:sp>
    <dsp:sp modelId="{91E234D4-C313-4698-A85B-A3B3FD4585C8}">
      <dsp:nvSpPr>
        <dsp:cNvPr id="0" name=""/>
        <dsp:cNvSpPr/>
      </dsp:nvSpPr>
      <dsp:spPr>
        <a:xfrm>
          <a:off x="5503342" y="2675183"/>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Improved social position in own country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732152" y="2818152"/>
        <a:ext cx="1104793" cy="690313"/>
      </dsp:txXfrm>
    </dsp:sp>
    <dsp:sp modelId="{5C54F2DB-CA5B-4D22-B40F-E75B756AE7F8}">
      <dsp:nvSpPr>
        <dsp:cNvPr id="0" name=""/>
        <dsp:cNvSpPr/>
      </dsp:nvSpPr>
      <dsp:spPr>
        <a:xfrm rot="3745020">
          <a:off x="4332640" y="3229624"/>
          <a:ext cx="923762" cy="20253"/>
        </a:xfrm>
        <a:custGeom>
          <a:avLst/>
          <a:gdLst/>
          <a:ahLst/>
          <a:cxnLst/>
          <a:rect l="0" t="0" r="0" b="0"/>
          <a:pathLst>
            <a:path>
              <a:moveTo>
                <a:pt x="0" y="10126"/>
              </a:moveTo>
              <a:lnTo>
                <a:pt x="923762"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4771427" y="3216657"/>
        <a:ext cx="46188" cy="46188"/>
      </dsp:txXfrm>
    </dsp:sp>
    <dsp:sp modelId="{93D6072B-5690-4035-8889-38F25303A77A}">
      <dsp:nvSpPr>
        <dsp:cNvPr id="0" name=""/>
        <dsp:cNvSpPr/>
      </dsp:nvSpPr>
      <dsp:spPr>
        <a:xfrm>
          <a:off x="4469595" y="3625040"/>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Education</a:t>
          </a:r>
        </a:p>
      </dsp:txBody>
      <dsp:txXfrm>
        <a:off x="4698405" y="3768009"/>
        <a:ext cx="1104793" cy="690313"/>
      </dsp:txXfrm>
    </dsp:sp>
    <dsp:sp modelId="{9D691C8C-3B6C-4403-A026-5D0388CA36F2}">
      <dsp:nvSpPr>
        <dsp:cNvPr id="0" name=""/>
        <dsp:cNvSpPr/>
      </dsp:nvSpPr>
      <dsp:spPr>
        <a:xfrm rot="7053552">
          <a:off x="3420652" y="3229633"/>
          <a:ext cx="923478" cy="20253"/>
        </a:xfrm>
        <a:custGeom>
          <a:avLst/>
          <a:gdLst/>
          <a:ahLst/>
          <a:cxnLst/>
          <a:rect l="0" t="0" r="0" b="0"/>
          <a:pathLst>
            <a:path>
              <a:moveTo>
                <a:pt x="0" y="10126"/>
              </a:moveTo>
              <a:lnTo>
                <a:pt x="923478"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859304" y="3216672"/>
        <a:ext cx="46173" cy="46173"/>
      </dsp:txXfrm>
    </dsp:sp>
    <dsp:sp modelId="{DA083915-9262-4CD5-AEB9-B8AA230B1219}">
      <dsp:nvSpPr>
        <dsp:cNvPr id="0" name=""/>
        <dsp:cNvSpPr/>
      </dsp:nvSpPr>
      <dsp:spPr>
        <a:xfrm>
          <a:off x="2645362" y="3625056"/>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Love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874172" y="3768025"/>
        <a:ext cx="1104793" cy="690313"/>
      </dsp:txXfrm>
    </dsp:sp>
    <dsp:sp modelId="{94D567BE-5D3C-4224-A359-0463861331E1}">
      <dsp:nvSpPr>
        <dsp:cNvPr id="0" name=""/>
        <dsp:cNvSpPr/>
      </dsp:nvSpPr>
      <dsp:spPr>
        <a:xfrm rot="9627612">
          <a:off x="3097906" y="2693921"/>
          <a:ext cx="577364" cy="20253"/>
        </a:xfrm>
        <a:custGeom>
          <a:avLst/>
          <a:gdLst/>
          <a:ahLst/>
          <a:cxnLst/>
          <a:rect l="0" t="0" r="0" b="0"/>
          <a:pathLst>
            <a:path>
              <a:moveTo>
                <a:pt x="0" y="10126"/>
              </a:moveTo>
              <a:lnTo>
                <a:pt x="577364"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372154" y="2689614"/>
        <a:ext cx="28868" cy="28868"/>
      </dsp:txXfrm>
    </dsp:sp>
    <dsp:sp modelId="{AE9EFE06-4154-41DF-9E18-7003A5C49BDD}">
      <dsp:nvSpPr>
        <dsp:cNvPr id="0" name=""/>
        <dsp:cNvSpPr/>
      </dsp:nvSpPr>
      <dsp:spPr>
        <a:xfrm>
          <a:off x="1654043" y="2553552"/>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Perceived safety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882853" y="2696521"/>
        <a:ext cx="1104793" cy="690313"/>
      </dsp:txXfrm>
    </dsp:sp>
    <dsp:sp modelId="{F1DDD51E-6BB9-4055-8458-B01995FDE806}">
      <dsp:nvSpPr>
        <dsp:cNvPr id="0" name=""/>
        <dsp:cNvSpPr/>
      </dsp:nvSpPr>
      <dsp:spPr>
        <a:xfrm rot="11501844">
          <a:off x="3049458" y="2146555"/>
          <a:ext cx="552558" cy="20253"/>
        </a:xfrm>
        <a:custGeom>
          <a:avLst/>
          <a:gdLst/>
          <a:ahLst/>
          <a:cxnLst/>
          <a:rect l="0" t="0" r="0" b="0"/>
          <a:pathLst>
            <a:path>
              <a:moveTo>
                <a:pt x="0" y="10126"/>
              </a:moveTo>
              <a:lnTo>
                <a:pt x="552558"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311923" y="2142868"/>
        <a:ext cx="27627" cy="27627"/>
      </dsp:txXfrm>
    </dsp:sp>
    <dsp:sp modelId="{F8F8265C-70C7-42FD-B5AE-002ACA2F07D4}">
      <dsp:nvSpPr>
        <dsp:cNvPr id="0" name=""/>
        <dsp:cNvSpPr/>
      </dsp:nvSpPr>
      <dsp:spPr>
        <a:xfrm>
          <a:off x="1532433" y="1459008"/>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A Home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761243" y="1601977"/>
        <a:ext cx="1104793" cy="690313"/>
      </dsp:txXfrm>
    </dsp:sp>
    <dsp:sp modelId="{659E34BD-DBF7-4A77-B376-8900B2689607}">
      <dsp:nvSpPr>
        <dsp:cNvPr id="0" name=""/>
        <dsp:cNvSpPr/>
      </dsp:nvSpPr>
      <dsp:spPr>
        <a:xfrm rot="13301316">
          <a:off x="3069016" y="1644128"/>
          <a:ext cx="939394" cy="20253"/>
        </a:xfrm>
        <a:custGeom>
          <a:avLst/>
          <a:gdLst/>
          <a:ahLst/>
          <a:cxnLst/>
          <a:rect l="0" t="0" r="0" b="0"/>
          <a:pathLst>
            <a:path>
              <a:moveTo>
                <a:pt x="0" y="10126"/>
              </a:moveTo>
              <a:lnTo>
                <a:pt x="939394" y="10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515229" y="1630770"/>
        <a:ext cx="46969" cy="46969"/>
      </dsp:txXfrm>
    </dsp:sp>
    <dsp:sp modelId="{2444ED64-56C4-436A-880F-5259A4DE591E}">
      <dsp:nvSpPr>
        <dsp:cNvPr id="0" name=""/>
        <dsp:cNvSpPr/>
      </dsp:nvSpPr>
      <dsp:spPr>
        <a:xfrm>
          <a:off x="1958080" y="454150"/>
          <a:ext cx="1562413" cy="976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Expensive lifestyle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186890" y="597119"/>
        <a:ext cx="1104793" cy="69031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0E5FC-280F-433B-95DC-F79A02C81964}" type="datetimeFigureOut">
              <a:rPr lang="en-GB" smtClean="0"/>
              <a:t>23/06/2025</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87017-4D02-40BD-B565-7A16AFFBB940}" type="slidenum">
              <a:rPr lang="en-GB" smtClean="0"/>
              <a:t>‹#›</a:t>
            </a:fld>
            <a:endParaRPr lang="en-GB"/>
          </a:p>
        </p:txBody>
      </p:sp>
    </p:spTree>
    <p:extLst>
      <p:ext uri="{BB962C8B-B14F-4D97-AF65-F5344CB8AC3E}">
        <p14:creationId xmlns:p14="http://schemas.microsoft.com/office/powerpoint/2010/main" val="154552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tionalcrimeagency.gov.uk/about-us/what-we-do/specialist-capabilities/uk-human-trafficking-cent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United_Nations_General_Assembly" TargetMode="External"/><Relationship Id="rId3" Type="http://schemas.openxmlformats.org/officeDocument/2006/relationships/hyperlink" Target="https://en.wikipedia.org/wiki/Protocol_(diplomacy)" TargetMode="External"/><Relationship Id="rId7" Type="http://schemas.openxmlformats.org/officeDocument/2006/relationships/hyperlink" Target="https://en.wikipedia.org/wiki/Protocol_against_the_Illicit_Manufacturing_and_Trafficking_in_Firearm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Protocol_against_the_Smuggling_of_Migrants_by_Land,_Sea_and_Air" TargetMode="External"/><Relationship Id="rId5" Type="http://schemas.openxmlformats.org/officeDocument/2006/relationships/hyperlink" Target="https://en.wikipedia.org/wiki/Palermo_protocols" TargetMode="External"/><Relationship Id="rId4" Type="http://schemas.openxmlformats.org/officeDocument/2006/relationships/hyperlink" Target="https://en.wikipedia.org/wiki/Convention_against_Transnational_Organised_Crime" TargetMode="External"/><Relationship Id="rId9" Type="http://schemas.openxmlformats.org/officeDocument/2006/relationships/hyperlink" Target="https://en.wikipedia.org/wiki/Protocol_to_Prevent,_Suppress_and_Punish_Trafficking_in_Persons,_especially_Women_and_Children#cite_note-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Use the bubbles</a:t>
            </a:r>
            <a:r>
              <a:rPr lang="en-GB" baseline="0" dirty="0"/>
              <a:t> material provided or use flipchart to get the groups to consider the 4 definitions </a:t>
            </a:r>
          </a:p>
          <a:p>
            <a:endParaRPr lang="en-GB" baseline="0" dirty="0"/>
          </a:p>
          <a:p>
            <a:r>
              <a:rPr lang="en-GB" baseline="0" dirty="0"/>
              <a:t>Inform delegates that trafficked victims can be British and could include county lines teenagers </a:t>
            </a:r>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3</a:t>
            </a:fld>
            <a:endParaRPr lang="en-US"/>
          </a:p>
        </p:txBody>
      </p:sp>
    </p:spTree>
    <p:extLst>
      <p:ext uri="{BB962C8B-B14F-4D97-AF65-F5344CB8AC3E}">
        <p14:creationId xmlns:p14="http://schemas.microsoft.com/office/powerpoint/2010/main" val="61051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GB" altLang="en-US" b="1" dirty="0"/>
              <a:t>Trainers to mention that the list is not exhaustive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For young people being internally trafficked remember: Expensive lifestyles, e.g. new mobile, clothes, money, food, etc. </a:t>
            </a:r>
          </a:p>
          <a:p>
            <a:pPr eaLnBrk="1" hangingPunct="1"/>
            <a:r>
              <a:rPr lang="en-US" altLang="en-US" dirty="0"/>
              <a:t>Older boyfriends (5 years plus)</a:t>
            </a:r>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12</a:t>
            </a:fld>
            <a:endParaRPr lang="en-US"/>
          </a:p>
        </p:txBody>
      </p:sp>
    </p:spTree>
    <p:extLst>
      <p:ext uri="{BB962C8B-B14F-4D97-AF65-F5344CB8AC3E}">
        <p14:creationId xmlns:p14="http://schemas.microsoft.com/office/powerpoint/2010/main" val="204444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This list is not exhaustive </a:t>
            </a:r>
          </a:p>
          <a:p>
            <a:endParaRPr lang="en-GB" dirty="0"/>
          </a:p>
          <a:p>
            <a:r>
              <a:rPr lang="en-GB" dirty="0"/>
              <a:t>The list reflects</a:t>
            </a:r>
            <a:r>
              <a:rPr lang="en-GB" baseline="0" dirty="0"/>
              <a:t> exploitation </a:t>
            </a:r>
            <a:r>
              <a:rPr lang="en-GB" dirty="0"/>
              <a:t> of</a:t>
            </a:r>
            <a:r>
              <a:rPr lang="en-GB" baseline="0" dirty="0"/>
              <a:t> </a:t>
            </a:r>
            <a:r>
              <a:rPr lang="en-GB" dirty="0"/>
              <a:t> boys and girls </a:t>
            </a:r>
            <a:r>
              <a:rPr lang="en-GB" dirty="0" err="1"/>
              <a:t>ie</a:t>
            </a:r>
            <a:r>
              <a:rPr lang="en-GB" dirty="0"/>
              <a:t> : </a:t>
            </a:r>
            <a:r>
              <a:rPr lang="en-GB" dirty="0" err="1"/>
              <a:t>british</a:t>
            </a:r>
            <a:r>
              <a:rPr lang="en-GB" dirty="0"/>
              <a:t> boys being exploited by ‘ boyfriends ‘ </a:t>
            </a:r>
          </a:p>
          <a:p>
            <a:endParaRPr lang="en-GB" dirty="0"/>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13</a:t>
            </a:fld>
            <a:endParaRPr lang="en-GB"/>
          </a:p>
        </p:txBody>
      </p:sp>
    </p:spTree>
    <p:extLst>
      <p:ext uri="{BB962C8B-B14F-4D97-AF65-F5344CB8AC3E}">
        <p14:creationId xmlns:p14="http://schemas.microsoft.com/office/powerpoint/2010/main" val="309123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b="1" dirty="0"/>
              <a:t>Stockholm syndrome</a:t>
            </a:r>
            <a:r>
              <a:rPr lang="en-US" dirty="0"/>
              <a:t>, or </a:t>
            </a:r>
            <a:r>
              <a:rPr lang="en-US" b="1" dirty="0"/>
              <a:t>capture–bonding</a:t>
            </a:r>
            <a:r>
              <a:rPr lang="en-US" dirty="0"/>
              <a:t>, is a psychological phenomenon in which hostages express empathy and sympathy and have positive feelings toward their captors, sometimes to the point of defending them. These feelings are generally considered irrational in light of the danger or risk endured by the victims, who essentially mistake a lack of abuse from their captors for an act of kindness.</a:t>
            </a:r>
          </a:p>
          <a:p>
            <a:pPr eaLnBrk="1" hangingPunct="1"/>
            <a:r>
              <a:rPr lang="en-US" dirty="0"/>
              <a:t>Stockholm syndrome can be seen as a form of </a:t>
            </a:r>
            <a:r>
              <a:rPr lang="en-US" b="1" dirty="0"/>
              <a:t>traumatic bonding</a:t>
            </a:r>
            <a:r>
              <a:rPr lang="en-US" dirty="0"/>
              <a:t>, which describes “strong emotional ties that develop between two persons where one person intermittently harasses, beats, threatens, abuses, or intimidates the other</a:t>
            </a:r>
          </a:p>
          <a:p>
            <a:pPr eaLnBrk="1" hangingPunct="1"/>
            <a:r>
              <a:rPr lang="en-US" dirty="0"/>
              <a:t>It suggests that the bonding is the individual’s response to trauma in becoming a victim. Identifying with the aggressor is one way that the ego defends itself. When a victim believes the same values as the aggressor, they cease to be a threat.</a:t>
            </a:r>
          </a:p>
          <a:p>
            <a:pPr eaLnBrk="1" hangingPunct="1"/>
            <a:endParaRPr lang="en-US" altLang="en-US" dirty="0"/>
          </a:p>
          <a:p>
            <a:pPr eaLnBrk="1" hangingPunct="1"/>
            <a:r>
              <a:rPr lang="en-US" altLang="en-US" dirty="0"/>
              <a:t>Inform</a:t>
            </a:r>
            <a:r>
              <a:rPr lang="en-US" altLang="en-US" baseline="0" dirty="0"/>
              <a:t> delegates that there are organizations that provide support and assistance to victims </a:t>
            </a:r>
          </a:p>
          <a:p>
            <a:pPr eaLnBrk="1" hangingPunct="1"/>
            <a:endParaRPr lang="en-US" altLang="en-US" dirty="0"/>
          </a:p>
          <a:p>
            <a:r>
              <a:rPr lang="en-GB" dirty="0"/>
              <a:t>highlight that victims are unlikely to open up or likely to be inconsistent at the start due to their trauma and experience. </a:t>
            </a:r>
          </a:p>
          <a:p>
            <a:r>
              <a:rPr lang="en-GB" dirty="0"/>
              <a:t>It is vital to highlight that even if an individual’s account seems farfetched and impossible, not to disbelieve or disregard them.</a:t>
            </a:r>
            <a:r>
              <a:rPr lang="en-GB" baseline="0" dirty="0"/>
              <a:t> </a:t>
            </a:r>
            <a:r>
              <a:rPr lang="en-GB" dirty="0"/>
              <a:t>it’s vital to stress that if an individual has a support worker that individuals</a:t>
            </a:r>
            <a:r>
              <a:rPr lang="en-GB" baseline="0" dirty="0"/>
              <a:t> should </a:t>
            </a:r>
            <a:r>
              <a:rPr lang="en-GB" dirty="0"/>
              <a:t>utilise the support worker as much as possible as they have developed a working relationship with them and it’s likely that they will have information that the client will not disclose to a stranger despite consenting to having shared the information. </a:t>
            </a:r>
          </a:p>
          <a:p>
            <a:endParaRPr lang="en-GB" dirty="0"/>
          </a:p>
        </p:txBody>
      </p:sp>
      <p:sp>
        <p:nvSpPr>
          <p:cNvPr id="4" name="Slide Number Placeholder 3"/>
          <p:cNvSpPr>
            <a:spLocks noGrp="1"/>
          </p:cNvSpPr>
          <p:nvPr>
            <p:ph type="sldNum" sz="quarter" idx="10"/>
          </p:nvPr>
        </p:nvSpPr>
        <p:spPr/>
        <p:txBody>
          <a:bodyPr/>
          <a:lstStyle/>
          <a:p>
            <a:fld id="{0926C38F-D23B-4E88-BAFA-489DC2C60BE0}" type="slidenum">
              <a:rPr lang="en-GB" smtClean="0"/>
              <a:t>15</a:t>
            </a:fld>
            <a:endParaRPr lang="en-GB"/>
          </a:p>
        </p:txBody>
      </p:sp>
    </p:spTree>
    <p:extLst>
      <p:ext uri="{BB962C8B-B14F-4D97-AF65-F5344CB8AC3E}">
        <p14:creationId xmlns:p14="http://schemas.microsoft.com/office/powerpoint/2010/main" val="99884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Tell the group to split their flipchart paper into 3</a:t>
            </a:r>
            <a:r>
              <a:rPr lang="en-GB" baseline="0" dirty="0"/>
              <a:t> </a:t>
            </a:r>
            <a:r>
              <a:rPr lang="en-GB" dirty="0"/>
              <a:t>columns:</a:t>
            </a:r>
          </a:p>
          <a:p>
            <a:endParaRPr lang="en-GB" baseline="0" dirty="0"/>
          </a:p>
          <a:p>
            <a:r>
              <a:rPr lang="en-GB" dirty="0"/>
              <a:t>In other words what “pushes” them into the trafficking world?</a:t>
            </a:r>
          </a:p>
          <a:p>
            <a:endParaRPr lang="en-GB" dirty="0"/>
          </a:p>
          <a:p>
            <a:r>
              <a:rPr lang="en-GB" dirty="0"/>
              <a:t>What makes</a:t>
            </a:r>
            <a:r>
              <a:rPr lang="en-GB" baseline="0" dirty="0"/>
              <a:t> it easy for them to be recruited? What pulls them in to trafficking</a:t>
            </a:r>
          </a:p>
          <a:p>
            <a:endParaRPr lang="en-GB" baseline="0" dirty="0"/>
          </a:p>
          <a:p>
            <a:r>
              <a:rPr lang="en-GB" baseline="0" dirty="0"/>
              <a:t>The list of where you might find a victim is endless so we haven’t done a slide for this.</a:t>
            </a:r>
            <a:endParaRPr lang="en-GB" dirty="0"/>
          </a:p>
          <a:p>
            <a:endParaRPr lang="en-GB" dirty="0"/>
          </a:p>
          <a:p>
            <a:r>
              <a:rPr lang="en-GB" dirty="0"/>
              <a:t>Show the following 2 slides to ensure they have covered all the push &amp; pull factors.</a:t>
            </a:r>
          </a:p>
          <a:p>
            <a:endParaRPr lang="en-GB" dirty="0"/>
          </a:p>
          <a:p>
            <a:r>
              <a:rPr lang="en-GB" dirty="0"/>
              <a:t>Where / how might you find victims </a:t>
            </a:r>
            <a:r>
              <a:rPr lang="en-GB" b="1" dirty="0"/>
              <a:t>– everywhere </a:t>
            </a:r>
          </a:p>
          <a:p>
            <a:endParaRPr lang="en-GB" dirty="0"/>
          </a:p>
          <a:p>
            <a:r>
              <a:rPr lang="en-GB" dirty="0"/>
              <a:t>Examples are</a:t>
            </a:r>
          </a:p>
          <a:p>
            <a:endParaRPr lang="en-GB" dirty="0"/>
          </a:p>
          <a:p>
            <a:r>
              <a:rPr lang="en-GB" dirty="0"/>
              <a:t>Brothels</a:t>
            </a:r>
          </a:p>
          <a:p>
            <a:r>
              <a:rPr lang="en-GB" dirty="0"/>
              <a:t>Nail</a:t>
            </a:r>
            <a:r>
              <a:rPr lang="en-GB" baseline="0" dirty="0"/>
              <a:t> bars</a:t>
            </a:r>
          </a:p>
          <a:p>
            <a:r>
              <a:rPr lang="en-GB" baseline="0" dirty="0"/>
              <a:t>Farms</a:t>
            </a:r>
          </a:p>
          <a:p>
            <a:r>
              <a:rPr lang="en-GB" baseline="0" dirty="0"/>
              <a:t>Private homes</a:t>
            </a:r>
          </a:p>
          <a:p>
            <a:r>
              <a:rPr lang="en-GB" baseline="0" dirty="0"/>
              <a:t>Traveller sites</a:t>
            </a:r>
          </a:p>
          <a:p>
            <a:r>
              <a:rPr lang="en-GB" baseline="0" dirty="0"/>
              <a:t>Hospitality</a:t>
            </a:r>
          </a:p>
          <a:p>
            <a:r>
              <a:rPr lang="en-GB" baseline="0" dirty="0"/>
              <a:t>Car washes </a:t>
            </a:r>
          </a:p>
          <a:p>
            <a:r>
              <a:rPr lang="en-GB" baseline="0" dirty="0"/>
              <a:t>Factories</a:t>
            </a:r>
          </a:p>
          <a:p>
            <a:r>
              <a:rPr lang="en-GB" baseline="0" dirty="0"/>
              <a:t>Ships</a:t>
            </a:r>
          </a:p>
          <a:p>
            <a:r>
              <a:rPr lang="en-GB" baseline="0" dirty="0"/>
              <a:t>Cannabis farms</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16</a:t>
            </a:fld>
            <a:endParaRPr lang="en-US"/>
          </a:p>
        </p:txBody>
      </p:sp>
    </p:spTree>
    <p:extLst>
      <p:ext uri="{BB962C8B-B14F-4D97-AF65-F5344CB8AC3E}">
        <p14:creationId xmlns:p14="http://schemas.microsoft.com/office/powerpoint/2010/main" val="61051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a:spcBef>
                <a:spcPct val="0"/>
              </a:spcBef>
              <a:defRPr/>
            </a:pPr>
            <a:r>
              <a:rPr lang="en-GB" altLang="en-US" b="1" dirty="0">
                <a:latin typeface="Arial" pitchFamily="34" charset="0"/>
                <a:cs typeface="Arial" pitchFamily="34" charset="0"/>
              </a:rPr>
              <a:t>Push factors are ways in which victims are vulnerable and therefore  encouraged into trafficking</a:t>
            </a:r>
            <a:r>
              <a:rPr lang="en-GB" altLang="en-US" dirty="0"/>
              <a:t>:</a:t>
            </a:r>
          </a:p>
          <a:p>
            <a:pPr defTabSz="912602">
              <a:spcBef>
                <a:spcPct val="0"/>
              </a:spcBef>
              <a:defRPr/>
            </a:pPr>
            <a:endParaRPr lang="en-GB" altLang="en-US" dirty="0"/>
          </a:p>
          <a:p>
            <a:pPr>
              <a:spcBef>
                <a:spcPct val="0"/>
              </a:spcBef>
            </a:pPr>
            <a:r>
              <a:rPr lang="en-GB" altLang="en-US" dirty="0">
                <a:latin typeface="Arial" pitchFamily="34" charset="0"/>
                <a:cs typeface="Arial" pitchFamily="34" charset="0"/>
              </a:rPr>
              <a:t>Mental or physical</a:t>
            </a:r>
            <a:r>
              <a:rPr lang="en-GB" altLang="en-US" baseline="0" dirty="0">
                <a:latin typeface="Arial" pitchFamily="34" charset="0"/>
                <a:cs typeface="Arial" pitchFamily="34" charset="0"/>
              </a:rPr>
              <a:t> health issues</a:t>
            </a:r>
          </a:p>
          <a:p>
            <a:pPr>
              <a:spcBef>
                <a:spcPct val="0"/>
              </a:spcBef>
            </a:pPr>
            <a:r>
              <a:rPr lang="en-GB" altLang="en-US" baseline="0" dirty="0">
                <a:latin typeface="Arial" pitchFamily="34" charset="0"/>
                <a:cs typeface="Arial" pitchFamily="34" charset="0"/>
              </a:rPr>
              <a:t>Coming from a history of domestic or other violence</a:t>
            </a:r>
          </a:p>
          <a:p>
            <a:pPr eaLnBrk="0" hangingPunct="0">
              <a:buFont typeface="Wingdings" pitchFamily="2" charset="2"/>
              <a:buNone/>
            </a:pPr>
            <a:r>
              <a:rPr lang="en-GB" altLang="en-US" dirty="0">
                <a:ea typeface="ＭＳ Ｐゴシック" pitchFamily="34" charset="-128"/>
              </a:rPr>
              <a:t>lack of employment or education </a:t>
            </a:r>
          </a:p>
          <a:p>
            <a:pPr eaLnBrk="0" hangingPunct="0">
              <a:buFont typeface="Wingdings" pitchFamily="2" charset="2"/>
              <a:buNone/>
            </a:pPr>
            <a:r>
              <a:rPr lang="en-GB" altLang="en-US" dirty="0">
                <a:ea typeface="ＭＳ Ｐゴシック" pitchFamily="34" charset="-128"/>
              </a:rPr>
              <a:t>Culture and societal norms</a:t>
            </a:r>
          </a:p>
          <a:p>
            <a:pPr eaLnBrk="0" hangingPunct="0">
              <a:buFont typeface="Arial" pitchFamily="34" charset="0"/>
              <a:buNone/>
            </a:pPr>
            <a:r>
              <a:rPr lang="en-GB" altLang="en-US" dirty="0">
                <a:ea typeface="ＭＳ Ｐゴシック" pitchFamily="34" charset="-128"/>
              </a:rPr>
              <a:t>Lack of opportunity for legal migration</a:t>
            </a:r>
          </a:p>
          <a:p>
            <a:pPr eaLnBrk="0" hangingPunct="0">
              <a:buFont typeface="Wingdings" pitchFamily="2" charset="2"/>
              <a:buNone/>
            </a:pPr>
            <a:r>
              <a:rPr lang="en-GB" altLang="en-US" dirty="0">
                <a:ea typeface="ＭＳ Ｐゴシック" pitchFamily="34" charset="-128"/>
              </a:rPr>
              <a:t>Forced displacement, such as through conflict and climatic events </a:t>
            </a:r>
          </a:p>
          <a:p>
            <a:pPr eaLnBrk="0" hangingPunct="0">
              <a:buFont typeface="Wingdings" pitchFamily="2" charset="2"/>
              <a:buNone/>
            </a:pPr>
            <a:endParaRPr lang="en-GB" altLang="en-US" dirty="0">
              <a:ea typeface="ＭＳ Ｐゴシック" pitchFamily="34" charset="-128"/>
            </a:endParaRPr>
          </a:p>
          <a:p>
            <a:pPr>
              <a:spcBef>
                <a:spcPct val="0"/>
              </a:spcBef>
              <a:buFont typeface="Arial" pitchFamily="34" charset="0"/>
              <a:buNone/>
            </a:pPr>
            <a:endParaRPr lang="en-GB" altLang="en-US" dirty="0"/>
          </a:p>
        </p:txBody>
      </p:sp>
      <p:sp>
        <p:nvSpPr>
          <p:cNvPr id="576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49E5C4-D0AD-4459-8314-9953F27D0CB5}" type="slidenum">
              <a:rPr lang="en-GB" altLang="en-US"/>
              <a:pPr fontAlgn="base">
                <a:spcBef>
                  <a:spcPct val="0"/>
                </a:spcBef>
                <a:spcAft>
                  <a:spcPct val="0"/>
                </a:spcAft>
              </a:pPr>
              <a:t>17</a:t>
            </a:fld>
            <a:endParaRPr lang="en-GB" altLang="en-US" dirty="0"/>
          </a:p>
        </p:txBody>
      </p:sp>
    </p:spTree>
    <p:extLst>
      <p:ext uri="{BB962C8B-B14F-4D97-AF65-F5344CB8AC3E}">
        <p14:creationId xmlns:p14="http://schemas.microsoft.com/office/powerpoint/2010/main" val="381294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a:xfrm>
            <a:off x="170540" y="4343400"/>
            <a:ext cx="6516924" cy="4604329"/>
          </a:xfrm>
        </p:spPr>
        <p:txBody>
          <a:bodyPr>
            <a:normAutofit lnSpcReduction="10000"/>
          </a:bodyPr>
          <a:lstStyle/>
          <a:p>
            <a:pPr defTabSz="912602">
              <a:defRPr/>
            </a:pPr>
            <a:r>
              <a:rPr lang="en-GB" altLang="en-US" dirty="0"/>
              <a:t>Anthony Harrison: Case highlighted the use of juju to control young victims </a:t>
            </a:r>
          </a:p>
          <a:p>
            <a:pPr eaLnBrk="1" hangingPunct="1"/>
            <a:r>
              <a:rPr lang="en-GB" altLang="en-US" dirty="0"/>
              <a:t>1</a:t>
            </a:r>
            <a:r>
              <a:rPr lang="en-GB" altLang="en-US" baseline="30000" dirty="0"/>
              <a:t>st</a:t>
            </a:r>
            <a:r>
              <a:rPr lang="en-GB" altLang="en-US" dirty="0"/>
              <a:t> person to be convicted of trafficking people out of UK</a:t>
            </a:r>
          </a:p>
          <a:p>
            <a:pPr eaLnBrk="1" hangingPunct="1"/>
            <a:r>
              <a:rPr lang="en-GB" altLang="en-US" dirty="0"/>
              <a:t>Sentenced to 20 years for 4 counts of trafficking, 2 counts false imprisonment &amp; Acquitted of 2 counts of rape </a:t>
            </a:r>
          </a:p>
          <a:p>
            <a:pPr eaLnBrk="1" hangingPunct="1"/>
            <a:r>
              <a:rPr lang="en-GB" altLang="en-US" dirty="0"/>
              <a:t>Convicted for trafficking victims out of the UK to Spain and Greece </a:t>
            </a:r>
          </a:p>
          <a:p>
            <a:pPr eaLnBrk="1" hangingPunct="1"/>
            <a:r>
              <a:rPr lang="en-GB" altLang="en-US" dirty="0"/>
              <a:t>2 Nigerian victims, aged 14 and 16</a:t>
            </a:r>
          </a:p>
          <a:p>
            <a:pPr eaLnBrk="1" hangingPunct="1"/>
            <a:r>
              <a:rPr lang="en-GB" altLang="en-US" dirty="0"/>
              <a:t>The two had been controlled by Juju magic rituals &amp; were sold into prostitution with the help of the local Juju priest. </a:t>
            </a:r>
          </a:p>
          <a:p>
            <a:r>
              <a:rPr lang="en-GB" altLang="en-US" dirty="0"/>
              <a:t>Juju is a significant part of West African culture.</a:t>
            </a:r>
          </a:p>
          <a:p>
            <a:pPr eaLnBrk="1" hangingPunct="1"/>
            <a:r>
              <a:rPr lang="en-US" altLang="en-US" dirty="0"/>
              <a:t>Before coming to the UK, 1 girl was living with an uncle who was abusive &amp; 1 had no family.</a:t>
            </a:r>
          </a:p>
          <a:p>
            <a:pPr eaLnBrk="1" hangingPunct="1"/>
            <a:endParaRPr lang="en-US" altLang="en-US" dirty="0"/>
          </a:p>
          <a:p>
            <a:r>
              <a:rPr lang="en-GB" dirty="0"/>
              <a:t>Harrison led a double life as a 'key player' in a people trafficking gang which used bizarre rituals to trap the children into sex slavery.</a:t>
            </a:r>
          </a:p>
          <a:p>
            <a:r>
              <a:rPr lang="en-GB" dirty="0"/>
              <a:t>He arrived in the UK in April 2003, claiming to be Liberian, but evidence suggested he was actually from Nigeria.</a:t>
            </a:r>
          </a:p>
          <a:p>
            <a:r>
              <a:rPr lang="en-GB" dirty="0"/>
              <a:t>Although his asylum application and subsequent appeals were refused, he was granted indefinite leave to remain under the Home Office 'Legacy' programme.</a:t>
            </a:r>
          </a:p>
          <a:p>
            <a:r>
              <a:rPr lang="en-GB" dirty="0"/>
              <a:t>In 2009, Harrison oversaw the smuggling of the girls  while he worked for Newham council.</a:t>
            </a:r>
          </a:p>
          <a:p>
            <a:r>
              <a:rPr lang="en-GB" dirty="0"/>
              <a:t>Harrison then shipped them on to Spain and Greece to work in the sex industry.</a:t>
            </a:r>
          </a:p>
          <a:p>
            <a:endParaRPr lang="en-US" altLang="en-US" dirty="0"/>
          </a:p>
          <a:p>
            <a:r>
              <a:rPr lang="en-GB" altLang="en-US" dirty="0"/>
              <a:t>It took police two years to persuade them to speak openly about their ordeal, such was the fear created by the ritual. </a:t>
            </a:r>
          </a:p>
          <a:p>
            <a:r>
              <a:rPr lang="en-GB" altLang="en-US" dirty="0"/>
              <a:t>One victim fully believed she would die after appearing in court</a:t>
            </a:r>
          </a:p>
          <a:p>
            <a:endParaRPr lang="en-GB" altLang="en-US" dirty="0"/>
          </a:p>
          <a:p>
            <a:r>
              <a:rPr lang="en-GB" altLang="en-US" dirty="0"/>
              <a:t>Juju often known as magic or voodoo – often pieces of a person are taken &amp; put in a jar e.g. hair, blood, nail clippings, etc.</a:t>
            </a:r>
          </a:p>
          <a:p>
            <a:endParaRPr lang="en-GB" altLang="en-US" dirty="0"/>
          </a:p>
          <a:p>
            <a:pPr eaLnBrk="1" hangingPunct="1"/>
            <a:endParaRPr lang="en-GB" altLang="en-US" dirty="0"/>
          </a:p>
          <a:p>
            <a:pPr eaLnBrk="1" hangingPunct="1"/>
            <a:endParaRPr lang="en-GB" altLang="en-US" dirty="0"/>
          </a:p>
          <a:p>
            <a:endParaRPr lang="en-US"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18</a:t>
            </a:fld>
            <a:endParaRPr lang="en-GB" dirty="0"/>
          </a:p>
        </p:txBody>
      </p:sp>
    </p:spTree>
    <p:extLst>
      <p:ext uri="{BB962C8B-B14F-4D97-AF65-F5344CB8AC3E}">
        <p14:creationId xmlns:p14="http://schemas.microsoft.com/office/powerpoint/2010/main" val="353091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sz="3200" dirty="0"/>
              <a:t>http://www.walesonline.co.uk/news/wales-news/juju-court-case-people-trafficker-11005413</a:t>
            </a:r>
          </a:p>
          <a:p>
            <a:endParaRPr lang="en-GB" sz="3200" dirty="0"/>
          </a:p>
          <a:p>
            <a:r>
              <a:rPr lang="en-GB" sz="3200" dirty="0"/>
              <a:t>Juju' court case people trafficker Lizzy </a:t>
            </a:r>
            <a:r>
              <a:rPr lang="en-GB" sz="3200" dirty="0" err="1"/>
              <a:t>Idahosa</a:t>
            </a:r>
            <a:r>
              <a:rPr lang="en-GB" sz="3200" dirty="0"/>
              <a:t> told to pay back £21,000 or face nine more months in prison</a:t>
            </a:r>
          </a:p>
          <a:p>
            <a:endParaRPr lang="en-GB" sz="3200" dirty="0"/>
          </a:p>
          <a:p>
            <a:r>
              <a:rPr lang="en-GB" sz="3200" dirty="0"/>
              <a:t>A woman jailed for trafficking women into the UK and forcing them to work in the sex industry has been ordered to pay back more than £21,000.</a:t>
            </a:r>
          </a:p>
          <a:p>
            <a:endParaRPr lang="en-GB" sz="3200" dirty="0"/>
          </a:p>
          <a:p>
            <a:r>
              <a:rPr lang="en-GB" sz="3200" dirty="0"/>
              <a:t>Lizzy </a:t>
            </a:r>
            <a:r>
              <a:rPr lang="en-GB" sz="3200" dirty="0" err="1"/>
              <a:t>Idahosa</a:t>
            </a:r>
            <a:r>
              <a:rPr lang="en-GB" sz="3200" dirty="0"/>
              <a:t>, 26, was sentenced to eight years in prison at Cardiff Crown Court in November 2014 after being found guilty of trafficking Nigerian women into the UK for sexual exploitation.</a:t>
            </a:r>
          </a:p>
          <a:p>
            <a:endParaRPr lang="en-GB" sz="3200" dirty="0"/>
          </a:p>
          <a:p>
            <a:r>
              <a:rPr lang="en-GB" sz="3200" dirty="0"/>
              <a:t>On Friday, March 4, a confiscation order for £21,905 was granted at the same court after Immigration Enforcement financial investigators submitted an application under the Proceeds of Crime Act (POCA).</a:t>
            </a:r>
          </a:p>
          <a:p>
            <a:endParaRPr lang="en-GB" sz="3200" dirty="0"/>
          </a:p>
          <a:p>
            <a:r>
              <a:rPr lang="en-GB" sz="3200" dirty="0"/>
              <a:t>The judge ordered that the money be paid back within 28 days or a further nine month prison sentence will be imposed.</a:t>
            </a:r>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19</a:t>
            </a:fld>
            <a:endParaRPr lang="en-GB" dirty="0"/>
          </a:p>
        </p:txBody>
      </p:sp>
    </p:spTree>
    <p:extLst>
      <p:ext uri="{BB962C8B-B14F-4D97-AF65-F5344CB8AC3E}">
        <p14:creationId xmlns:p14="http://schemas.microsoft.com/office/powerpoint/2010/main" val="59195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eaLnBrk="0" hangingPunct="0">
              <a:defRPr/>
            </a:pPr>
            <a:r>
              <a:rPr lang="en-GB" altLang="en-US" b="1" dirty="0">
                <a:latin typeface="Arial" pitchFamily="34" charset="0"/>
                <a:cs typeface="Arial" pitchFamily="34" charset="0"/>
              </a:rPr>
              <a:t>Pull factors are complex factors that can fuel trafficking and make it easy for a trafficker to coerce a victim in to trafficking. It’s often something that the trafficker highlights is a need within the vulnerable person &amp; therefore they use this as a way of pulling them in:</a:t>
            </a:r>
          </a:p>
          <a:p>
            <a:pPr defTabSz="912602" eaLnBrk="0" hangingPunct="0">
              <a:defRPr/>
            </a:pPr>
            <a:endParaRPr lang="en-GB" altLang="en-US" dirty="0">
              <a:ea typeface="ＭＳ Ｐゴシック" pitchFamily="34" charset="-128"/>
            </a:endParaRPr>
          </a:p>
          <a:p>
            <a:pPr eaLnBrk="0" hangingPunct="0">
              <a:buFont typeface="Wingdings" pitchFamily="2" charset="2"/>
              <a:buNone/>
            </a:pPr>
            <a:r>
              <a:rPr lang="en-GB" altLang="en-US" dirty="0">
                <a:ea typeface="ＭＳ Ｐゴシック" pitchFamily="34" charset="-128"/>
              </a:rPr>
              <a:t>Employment &amp; financial reward/benefit in developed countries </a:t>
            </a:r>
          </a:p>
          <a:p>
            <a:pPr eaLnBrk="0" hangingPunct="0">
              <a:buFont typeface="Wingdings" pitchFamily="2" charset="2"/>
              <a:buNone/>
            </a:pPr>
            <a:r>
              <a:rPr lang="en-GB" altLang="en-US" dirty="0">
                <a:ea typeface="ＭＳ Ｐゴシック" pitchFamily="34" charset="-128"/>
              </a:rPr>
              <a:t>Perceptions of better lifestyle in developed countries</a:t>
            </a:r>
          </a:p>
          <a:p>
            <a:pPr eaLnBrk="0" hangingPunct="0">
              <a:buFont typeface="Wingdings" pitchFamily="2" charset="2"/>
              <a:buNone/>
            </a:pPr>
            <a:r>
              <a:rPr lang="en-GB" altLang="en-US" dirty="0">
                <a:ea typeface="ＭＳ Ｐゴシック" pitchFamily="34" charset="-128"/>
              </a:rPr>
              <a:t>Opportunity to earn money and support family back home</a:t>
            </a:r>
          </a:p>
          <a:p>
            <a:pPr eaLnBrk="0" hangingPunct="0">
              <a:buFont typeface="Wingdings" pitchFamily="2" charset="2"/>
              <a:buNone/>
            </a:pPr>
            <a:r>
              <a:rPr lang="en-GB" altLang="en-US" dirty="0">
                <a:ea typeface="ＭＳ Ｐゴシック" pitchFamily="34" charset="-128"/>
              </a:rPr>
              <a:t>Improved social position within own community</a:t>
            </a:r>
          </a:p>
          <a:p>
            <a:pPr eaLnBrk="0" hangingPunct="0">
              <a:buFont typeface="Wingdings" pitchFamily="2" charset="2"/>
              <a:buNone/>
            </a:pPr>
            <a:r>
              <a:rPr lang="en-GB" altLang="en-US" dirty="0">
                <a:ea typeface="ＭＳ Ｐゴシック" pitchFamily="34" charset="-128"/>
              </a:rPr>
              <a:t>Promise of education </a:t>
            </a:r>
          </a:p>
          <a:p>
            <a:pPr defTabSz="912602" eaLnBrk="0" hangingPunct="0">
              <a:defRPr/>
            </a:pPr>
            <a:r>
              <a:rPr lang="en-GB" altLang="en-US" dirty="0">
                <a:ea typeface="ＭＳ Ｐゴシック" pitchFamily="34" charset="-128"/>
              </a:rPr>
              <a:t>Employers demand for cheap labour/Consumers demand for cheap goods and services</a:t>
            </a:r>
            <a:endParaRPr lang="en-GB" altLang="en-US" dirty="0"/>
          </a:p>
          <a:p>
            <a:pPr eaLnBrk="0" hangingPunct="0">
              <a:buFont typeface="Wingdings" pitchFamily="2" charset="2"/>
              <a:buNone/>
            </a:pPr>
            <a:r>
              <a:rPr lang="en-GB" altLang="en-US" dirty="0">
                <a:ea typeface="ＭＳ Ｐゴシック" pitchFamily="34" charset="-128"/>
              </a:rPr>
              <a:t>Market gaps not filled by local labour supply</a:t>
            </a:r>
          </a:p>
          <a:p>
            <a:pPr eaLnBrk="0" hangingPunct="0">
              <a:buFont typeface="Wingdings" pitchFamily="2" charset="2"/>
              <a:buNone/>
            </a:pPr>
            <a:r>
              <a:rPr lang="en-GB" altLang="en-US" dirty="0">
                <a:ea typeface="ＭＳ Ｐゴシック" pitchFamily="34" charset="-128"/>
              </a:rPr>
              <a:t>Being loved by someone</a:t>
            </a:r>
          </a:p>
          <a:p>
            <a:pPr eaLnBrk="0" hangingPunct="0">
              <a:buFont typeface="Wingdings" pitchFamily="2" charset="2"/>
              <a:buNone/>
            </a:pPr>
            <a:r>
              <a:rPr lang="en-GB" altLang="en-US" dirty="0">
                <a:ea typeface="ＭＳ Ｐゴシック" pitchFamily="34" charset="-128"/>
              </a:rPr>
              <a:t>Feeling protected &amp; safe</a:t>
            </a:r>
          </a:p>
          <a:p>
            <a:pPr defTabSz="912602" eaLnBrk="0" hangingPunct="0">
              <a:defRPr/>
            </a:pPr>
            <a:r>
              <a:rPr lang="en-GB" dirty="0"/>
              <a:t>Provision of a roof over their head</a:t>
            </a:r>
          </a:p>
          <a:p>
            <a:pPr defTabSz="912602" eaLnBrk="0" hangingPunct="0">
              <a:defRPr/>
            </a:pPr>
            <a:r>
              <a:rPr lang="en-GB" dirty="0"/>
              <a:t>An expensive lifestyle being provided which at some point will need to be repaid or services provided to sustain it.</a:t>
            </a:r>
            <a:endParaRPr lang="en-US" dirty="0"/>
          </a:p>
          <a:p>
            <a:pPr eaLnBrk="0" hangingPunct="0">
              <a:buFont typeface="Wingdings" pitchFamily="2" charset="2"/>
              <a:buNone/>
            </a:pPr>
            <a:endParaRPr lang="en-GB" altLang="en-US" dirty="0">
              <a:ea typeface="ＭＳ Ｐゴシック" pitchFamily="34" charset="-128"/>
            </a:endParaRPr>
          </a:p>
        </p:txBody>
      </p:sp>
      <p:sp>
        <p:nvSpPr>
          <p:cNvPr id="576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49E5C4-D0AD-4459-8314-9953F27D0CB5}" type="slidenum">
              <a:rPr lang="en-GB" altLang="en-US"/>
              <a:pPr fontAlgn="base">
                <a:spcBef>
                  <a:spcPct val="0"/>
                </a:spcBef>
                <a:spcAft>
                  <a:spcPct val="0"/>
                </a:spcAft>
              </a:pPr>
              <a:t>20</a:t>
            </a:fld>
            <a:endParaRPr lang="en-GB" altLang="en-US" dirty="0"/>
          </a:p>
        </p:txBody>
      </p:sp>
    </p:spTree>
    <p:extLst>
      <p:ext uri="{BB962C8B-B14F-4D97-AF65-F5344CB8AC3E}">
        <p14:creationId xmlns:p14="http://schemas.microsoft.com/office/powerpoint/2010/main" val="1090339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National Referral Mechanism (NRM) is a framework for identifying victims of human trafficking or modern slavery and ensuring they receive the appropriate support.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Adults MUST</a:t>
            </a:r>
            <a:r>
              <a:rPr lang="en-GB" sz="1200" b="0" i="0" kern="1200" baseline="0" dirty="0">
                <a:solidFill>
                  <a:schemeClr val="tx1"/>
                </a:solidFill>
                <a:effectLst/>
                <a:latin typeface="+mn-lt"/>
                <a:ea typeface="+mn-ea"/>
                <a:cs typeface="+mn-cs"/>
              </a:rPr>
              <a:t> consent to being referred into the NRM. Children do NOT have to give consent. Children referred into the NRM are provided by local safeguarding arrangements  -Early Adopter sites for Independent Child Trafficking Advocates provide a support service by </a:t>
            </a:r>
            <a:r>
              <a:rPr lang="en-GB" sz="1200" b="0" i="0" kern="1200" baseline="0" dirty="0" err="1">
                <a:solidFill>
                  <a:schemeClr val="tx1"/>
                </a:solidFill>
                <a:effectLst/>
                <a:latin typeface="+mn-lt"/>
                <a:ea typeface="+mn-ea"/>
                <a:cs typeface="+mn-cs"/>
              </a:rPr>
              <a:t>Barnardos</a:t>
            </a:r>
            <a:r>
              <a:rPr lang="en-GB" sz="1200" b="0" i="0" kern="1200" baseline="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NRM is also the mechanism through which the </a:t>
            </a:r>
            <a:r>
              <a:rPr lang="en-GB" sz="1200" b="0" i="0" u="none" strike="noStrike" kern="1200" dirty="0">
                <a:solidFill>
                  <a:schemeClr val="tx1"/>
                </a:solidFill>
                <a:effectLst/>
                <a:latin typeface="+mn-lt"/>
                <a:ea typeface="+mn-ea"/>
                <a:cs typeface="+mn-cs"/>
                <a:hlinkClick r:id="rId3"/>
              </a:rPr>
              <a:t>Modern Slavery Human Trafficking Unit (MSHTU)</a:t>
            </a:r>
            <a:r>
              <a:rPr lang="en-GB" sz="1200" b="0" i="0" kern="1200" dirty="0">
                <a:solidFill>
                  <a:schemeClr val="tx1"/>
                </a:solidFill>
                <a:effectLst/>
                <a:latin typeface="+mn-lt"/>
                <a:ea typeface="+mn-ea"/>
                <a:cs typeface="+mn-cs"/>
              </a:rPr>
              <a:t> collect data about victims. This information contributes to building a clearer picture about the scope of human trafficking and modern slavery in the UK.</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NRM was introduced in 2009 to meet the UK’s obligations under the Council of European Convention on Action against Trafficking in Human Beings. At the core of every country’s NRM is the process of locating and identifying “potential victims of trafficking”.</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From 31 July 2015 the NRM was extended to all victims of modern slavery in England and Wales following the implementation of the Modern Slavery Act 2015.</a:t>
            </a:r>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21</a:t>
            </a:fld>
            <a:endParaRPr lang="en-GB"/>
          </a:p>
        </p:txBody>
      </p:sp>
    </p:spTree>
    <p:extLst>
      <p:ext uri="{BB962C8B-B14F-4D97-AF65-F5344CB8AC3E}">
        <p14:creationId xmlns:p14="http://schemas.microsoft.com/office/powerpoint/2010/main" val="2193198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altLang="en-US" dirty="0"/>
              <a:t>REMIND – adults have to consent to take part in the NRM process.</a:t>
            </a:r>
          </a:p>
          <a:p>
            <a:pPr eaLnBrk="1" hangingPunct="1"/>
            <a:r>
              <a:rPr lang="en-US" altLang="en-US" dirty="0"/>
              <a:t>5145</a:t>
            </a:r>
            <a:r>
              <a:rPr lang="en-US" altLang="en-US" baseline="0" dirty="0"/>
              <a:t> </a:t>
            </a:r>
            <a:r>
              <a:rPr lang="en-US" altLang="en-US" dirty="0"/>
              <a:t>in total for the UK – a 35 % increase on 2016</a:t>
            </a:r>
          </a:p>
          <a:p>
            <a:pPr eaLnBrk="1" hangingPunct="1"/>
            <a:endParaRPr lang="en-US" altLang="en-US" dirty="0"/>
          </a:p>
          <a:p>
            <a:pPr eaLnBrk="1" hangingPunct="1"/>
            <a:r>
              <a:rPr lang="en-US" altLang="en-US" dirty="0"/>
              <a:t>Top 5 adult countries of origin =Albania/</a:t>
            </a:r>
            <a:r>
              <a:rPr lang="en-US" altLang="en-US" baseline="0" dirty="0"/>
              <a:t> Vietnam/ China / Nigeria/ Romania/ China</a:t>
            </a:r>
          </a:p>
          <a:p>
            <a:pPr eaLnBrk="1" hangingPunct="1"/>
            <a:endParaRPr lang="en-US" altLang="en-US" dirty="0"/>
          </a:p>
          <a:p>
            <a:pPr eaLnBrk="1" hangingPunct="1"/>
            <a:r>
              <a:rPr lang="en-US" altLang="en-US" dirty="0"/>
              <a:t>Top 5 Child countries of origin =  UK</a:t>
            </a:r>
            <a:r>
              <a:rPr lang="en-US" altLang="en-US" baseline="0" dirty="0"/>
              <a:t> , Albania/ Vietnam/ Sudan / Eritrea</a:t>
            </a:r>
          </a:p>
          <a:p>
            <a:pPr eaLnBrk="1" hangingPunct="1"/>
            <a:endParaRPr lang="en-GB" altLang="en-US" dirty="0">
              <a:cs typeface="Arial" pitchFamily="34" charset="0"/>
            </a:endParaRPr>
          </a:p>
          <a:p>
            <a:pPr eaLnBrk="1" hangingPunct="1"/>
            <a:r>
              <a:rPr lang="en-GB" altLang="en-US" dirty="0">
                <a:cs typeface="Arial" pitchFamily="34" charset="0"/>
              </a:rPr>
              <a:t>Criminal – drugs, cannabis farming, organised crime, begging, benefit fraud</a:t>
            </a:r>
          </a:p>
          <a:p>
            <a:pPr eaLnBrk="1" hangingPunct="1"/>
            <a:endParaRPr lang="en-GB" altLang="en-US" dirty="0">
              <a:cs typeface="Arial" pitchFamily="34" charset="0"/>
            </a:endParaRPr>
          </a:p>
          <a:p>
            <a:pPr eaLnBrk="1" hangingPunct="1"/>
            <a:r>
              <a:rPr lang="en-GB" altLang="en-US" dirty="0">
                <a:cs typeface="Arial" pitchFamily="34" charset="0"/>
              </a:rPr>
              <a:t>Organs – </a:t>
            </a:r>
            <a:r>
              <a:rPr lang="en-GB" altLang="en-US" dirty="0" err="1">
                <a:cs typeface="Arial" pitchFamily="34" charset="0"/>
              </a:rPr>
              <a:t>overies</a:t>
            </a:r>
            <a:r>
              <a:rPr lang="en-GB" altLang="en-US" dirty="0">
                <a:cs typeface="Arial" pitchFamily="34" charset="0"/>
              </a:rPr>
              <a:t>, kidneys, eyes</a:t>
            </a:r>
          </a:p>
          <a:p>
            <a:pPr eaLnBrk="1" hangingPunct="1"/>
            <a:endParaRPr lang="en-GB" altLang="en-US" dirty="0">
              <a:cs typeface="Arial" pitchFamily="34" charset="0"/>
            </a:endParaRPr>
          </a:p>
          <a:p>
            <a:pPr eaLnBrk="1" hangingPunct="1"/>
            <a:r>
              <a:rPr lang="en-GB" dirty="0">
                <a:cs typeface="Arial" pitchFamily="34" charset="0"/>
              </a:rPr>
              <a:t>Unknown Exploitation means: </a:t>
            </a:r>
          </a:p>
          <a:p>
            <a:pPr eaLnBrk="1" hangingPunct="1"/>
            <a:endParaRPr lang="en-GB" dirty="0">
              <a:cs typeface="Arial" pitchFamily="34" charset="0"/>
            </a:endParaRPr>
          </a:p>
          <a:p>
            <a:r>
              <a:rPr lang="en-GB" sz="1200" kern="1200" dirty="0">
                <a:solidFill>
                  <a:schemeClr val="tx1"/>
                </a:solidFill>
                <a:effectLst/>
                <a:latin typeface="+mn-lt"/>
                <a:ea typeface="+mn-ea"/>
                <a:cs typeface="+mn-cs"/>
              </a:rPr>
              <a:t>·         The exploitation involved more than one category</a:t>
            </a:r>
          </a:p>
          <a:p>
            <a:r>
              <a:rPr lang="en-GB" sz="1200" kern="1200" dirty="0">
                <a:solidFill>
                  <a:schemeClr val="tx1"/>
                </a:solidFill>
                <a:effectLst/>
                <a:latin typeface="+mn-lt"/>
                <a:ea typeface="+mn-ea"/>
                <a:cs typeface="+mn-cs"/>
              </a:rPr>
              <a:t>·         The exploitation category is not known </a:t>
            </a:r>
          </a:p>
          <a:p>
            <a:pPr eaLnBrk="1" hangingPunct="1"/>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22</a:t>
            </a:fld>
            <a:endParaRPr lang="en-US"/>
          </a:p>
        </p:txBody>
      </p:sp>
    </p:spTree>
    <p:extLst>
      <p:ext uri="{BB962C8B-B14F-4D97-AF65-F5344CB8AC3E}">
        <p14:creationId xmlns:p14="http://schemas.microsoft.com/office/powerpoint/2010/main" val="64609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spcBef>
                <a:spcPct val="0"/>
              </a:spcBef>
            </a:pPr>
            <a:r>
              <a:rPr lang="en-GB" altLang="en-US" dirty="0">
                <a:cs typeface="Arial" pitchFamily="34" charset="0"/>
              </a:rPr>
              <a:t>The most simple explanation for ‘slavery’. Despite being outlawed on both sides of the Atlantic,</a:t>
            </a:r>
            <a:r>
              <a:rPr lang="en-GB" altLang="en-US" baseline="0" dirty="0">
                <a:cs typeface="Arial" pitchFamily="34" charset="0"/>
              </a:rPr>
              <a:t> </a:t>
            </a:r>
            <a:r>
              <a:rPr lang="en-GB" altLang="en-US" dirty="0">
                <a:cs typeface="Arial" pitchFamily="34" charset="0"/>
              </a:rPr>
              <a:t> the trade in human slaves has not stopped. It has simply been driven ‘underground’ by being prohibited. America and UK brought</a:t>
            </a:r>
            <a:r>
              <a:rPr lang="en-GB" altLang="en-US" baseline="0" dirty="0">
                <a:cs typeface="Arial" pitchFamily="34" charset="0"/>
              </a:rPr>
              <a:t> out legislation in 1807 on the exploitation of human beings but it wasn't in force until 1808 with the UK continuing slave trade with the Caribbean's until 1811</a:t>
            </a:r>
            <a:endParaRPr lang="en-GB" altLang="en-US" dirty="0">
              <a:cs typeface="Arial" pitchFamily="34" charset="0"/>
            </a:endParaRPr>
          </a:p>
          <a:p>
            <a:pPr>
              <a:spcBef>
                <a:spcPct val="0"/>
              </a:spcBef>
            </a:pPr>
            <a:endParaRPr lang="en-GB" altLang="en-US" dirty="0">
              <a:cs typeface="Arial" pitchFamily="34" charset="0"/>
            </a:endParaRPr>
          </a:p>
          <a:p>
            <a:pPr>
              <a:spcBef>
                <a:spcPct val="0"/>
              </a:spcBef>
            </a:pPr>
            <a:r>
              <a:rPr lang="en-GB" altLang="en-US" dirty="0">
                <a:cs typeface="Arial" pitchFamily="34" charset="0"/>
              </a:rPr>
              <a:t>Modern Slavery Act 2015 is an Act of the UK parliament</a:t>
            </a:r>
            <a:r>
              <a:rPr lang="en-GB" altLang="en-US" baseline="0" dirty="0">
                <a:cs typeface="Arial" pitchFamily="34" charset="0"/>
              </a:rPr>
              <a:t>  </a:t>
            </a:r>
            <a:r>
              <a:rPr lang="en-GB" altLang="en-US" dirty="0">
                <a:cs typeface="Arial" pitchFamily="34" charset="0"/>
              </a:rPr>
              <a:t>designed to tackle slavery in the UK and consolidates previous offences</a:t>
            </a:r>
            <a:r>
              <a:rPr lang="en-GB" altLang="en-US" baseline="0" dirty="0">
                <a:cs typeface="Arial" pitchFamily="34" charset="0"/>
              </a:rPr>
              <a:t> relating to trafficking and slavery . The act extends to England and Wales which received Royal Assent on 26 march 2015</a:t>
            </a:r>
            <a:endParaRPr lang="en-GB" altLang="en-US" dirty="0">
              <a:cs typeface="Arial" pitchFamily="34" charset="0"/>
            </a:endParaRPr>
          </a:p>
          <a:p>
            <a:pPr>
              <a:spcBef>
                <a:spcPct val="0"/>
              </a:spcBef>
            </a:pPr>
            <a:endParaRPr lang="en-GB" altLang="en-US" dirty="0">
              <a:cs typeface="Arial" pitchFamily="34" charset="0"/>
            </a:endParaRPr>
          </a:p>
          <a:p>
            <a:pPr>
              <a:spcBef>
                <a:spcPct val="0"/>
              </a:spcBef>
            </a:pPr>
            <a:endParaRPr lang="en-GB" altLang="en-US" dirty="0">
              <a:cs typeface="Arial" pitchFamily="34" charset="0"/>
            </a:endParaRPr>
          </a:p>
          <a:p>
            <a:pPr>
              <a:spcBef>
                <a:spcPct val="0"/>
              </a:spcBef>
            </a:pPr>
            <a:r>
              <a:rPr lang="en-GB" altLang="en-US" dirty="0">
                <a:cs typeface="Arial" pitchFamily="34" charset="0"/>
              </a:rPr>
              <a:t>Modern slavery includes: human trafficking, slavery, servitude,</a:t>
            </a:r>
            <a:r>
              <a:rPr lang="en-GB" altLang="en-US" baseline="0" dirty="0">
                <a:cs typeface="Arial" pitchFamily="34" charset="0"/>
              </a:rPr>
              <a:t> forced &amp; compulsory labour</a:t>
            </a:r>
            <a:endParaRPr lang="en-GB" altLang="en-US" dirty="0">
              <a:cs typeface="Arial" pitchFamily="34" charset="0"/>
            </a:endParaRPr>
          </a:p>
          <a:p>
            <a:pPr>
              <a:spcBef>
                <a:spcPct val="0"/>
              </a:spcBef>
            </a:pPr>
            <a:endParaRPr lang="en-GB" altLang="en-US" dirty="0">
              <a:cs typeface="Arial" pitchFamily="34" charset="0"/>
            </a:endParaRPr>
          </a:p>
          <a:p>
            <a:pPr>
              <a:spcBef>
                <a:spcPct val="0"/>
              </a:spcBef>
            </a:pPr>
            <a:r>
              <a:rPr lang="en-GB" altLang="en-US" dirty="0"/>
              <a:t>Human trafficking is the  fastest growing form of slavery today and is prohibited under international law, as well as under the criminal laws of the United Kingdom and other countries. </a:t>
            </a:r>
          </a:p>
          <a:p>
            <a:pPr>
              <a:spcBef>
                <a:spcPct val="0"/>
              </a:spcBef>
            </a:pPr>
            <a:endParaRPr lang="en-GB" altLang="en-US" dirty="0"/>
          </a:p>
          <a:p>
            <a:pPr>
              <a:spcBef>
                <a:spcPct val="0"/>
              </a:spcBef>
            </a:pPr>
            <a:r>
              <a:rPr lang="en-GB" altLang="en-US" dirty="0"/>
              <a:t>The home office estimated in 2013 there were between 10,000 &amp; 13,000 victims</a:t>
            </a:r>
            <a:r>
              <a:rPr lang="en-GB" altLang="en-US" baseline="0" dirty="0"/>
              <a:t> of modern slavery in UK</a:t>
            </a:r>
            <a:endParaRPr lang="en-GB" alt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4</a:t>
            </a:fld>
            <a:endParaRPr lang="en-GB"/>
          </a:p>
        </p:txBody>
      </p:sp>
    </p:spTree>
    <p:extLst>
      <p:ext uri="{BB962C8B-B14F-4D97-AF65-F5344CB8AC3E}">
        <p14:creationId xmlns:p14="http://schemas.microsoft.com/office/powerpoint/2010/main" val="105380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altLang="en-US" dirty="0"/>
              <a:t>REMIND – adults have to consent to take part in the NRM process.</a:t>
            </a:r>
          </a:p>
          <a:p>
            <a:pPr eaLnBrk="1" hangingPunct="1"/>
            <a:r>
              <a:rPr lang="en-US" altLang="en-US" dirty="0"/>
              <a:t>5145</a:t>
            </a:r>
            <a:r>
              <a:rPr lang="en-US" altLang="en-US" baseline="0" dirty="0"/>
              <a:t> </a:t>
            </a:r>
            <a:r>
              <a:rPr lang="en-US" altLang="en-US" dirty="0"/>
              <a:t>in total for the UK – a 35 % increase on 2016</a:t>
            </a:r>
          </a:p>
          <a:p>
            <a:pPr eaLnBrk="1" hangingPunct="1"/>
            <a:endParaRPr lang="en-US" altLang="en-US" dirty="0"/>
          </a:p>
          <a:p>
            <a:pPr eaLnBrk="1" hangingPunct="1"/>
            <a:r>
              <a:rPr lang="en-US" altLang="en-US" dirty="0"/>
              <a:t>Top 5 adult countries of origin =Albania/</a:t>
            </a:r>
            <a:r>
              <a:rPr lang="en-US" altLang="en-US" baseline="0" dirty="0"/>
              <a:t> Vietnam/ China / Nigeria/ Romania/ China</a:t>
            </a:r>
          </a:p>
          <a:p>
            <a:pPr eaLnBrk="1" hangingPunct="1"/>
            <a:endParaRPr lang="en-US" altLang="en-US" dirty="0"/>
          </a:p>
          <a:p>
            <a:pPr eaLnBrk="1" hangingPunct="1"/>
            <a:r>
              <a:rPr lang="en-US" altLang="en-US" dirty="0"/>
              <a:t>Top 5 Child countries of origin =  UK</a:t>
            </a:r>
            <a:r>
              <a:rPr lang="en-US" altLang="en-US" baseline="0" dirty="0"/>
              <a:t> , Albania/ Vietnam/ Sudan / Eritrea</a:t>
            </a:r>
          </a:p>
          <a:p>
            <a:pPr eaLnBrk="1" hangingPunct="1"/>
            <a:endParaRPr lang="en-GB" altLang="en-US" dirty="0">
              <a:cs typeface="Arial" pitchFamily="34" charset="0"/>
            </a:endParaRPr>
          </a:p>
          <a:p>
            <a:pPr eaLnBrk="1" hangingPunct="1"/>
            <a:r>
              <a:rPr lang="en-GB" altLang="en-US" dirty="0">
                <a:cs typeface="Arial" pitchFamily="34" charset="0"/>
              </a:rPr>
              <a:t>Criminal – drugs, cannabis farming, organised crime, begging, benefit fraud</a:t>
            </a:r>
          </a:p>
          <a:p>
            <a:pPr eaLnBrk="1" hangingPunct="1"/>
            <a:endParaRPr lang="en-GB" altLang="en-US" dirty="0">
              <a:cs typeface="Arial" pitchFamily="34" charset="0"/>
            </a:endParaRPr>
          </a:p>
          <a:p>
            <a:pPr eaLnBrk="1" hangingPunct="1"/>
            <a:r>
              <a:rPr lang="en-GB" altLang="en-US" dirty="0">
                <a:cs typeface="Arial" pitchFamily="34" charset="0"/>
              </a:rPr>
              <a:t>Organs – </a:t>
            </a:r>
            <a:r>
              <a:rPr lang="en-GB" altLang="en-US" dirty="0" err="1">
                <a:cs typeface="Arial" pitchFamily="34" charset="0"/>
              </a:rPr>
              <a:t>overies</a:t>
            </a:r>
            <a:r>
              <a:rPr lang="en-GB" altLang="en-US" dirty="0">
                <a:cs typeface="Arial" pitchFamily="34" charset="0"/>
              </a:rPr>
              <a:t>, kidneys, eyes</a:t>
            </a:r>
            <a:endParaRPr lang="en-GB" dirty="0"/>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23</a:t>
            </a:fld>
            <a:endParaRPr lang="en-US"/>
          </a:p>
        </p:txBody>
      </p:sp>
    </p:spTree>
    <p:extLst>
      <p:ext uri="{BB962C8B-B14F-4D97-AF65-F5344CB8AC3E}">
        <p14:creationId xmlns:p14="http://schemas.microsoft.com/office/powerpoint/2010/main" val="64609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altLang="en-US" dirty="0"/>
              <a:t>REMIND – adults have to consent to take part in the NRM process.</a:t>
            </a:r>
          </a:p>
          <a:p>
            <a:pPr eaLnBrk="1" hangingPunct="1"/>
            <a:r>
              <a:rPr lang="en-US" altLang="en-US" dirty="0"/>
              <a:t>5145</a:t>
            </a:r>
            <a:r>
              <a:rPr lang="en-US" altLang="en-US" baseline="0" dirty="0"/>
              <a:t> </a:t>
            </a:r>
            <a:r>
              <a:rPr lang="en-US" altLang="en-US" dirty="0"/>
              <a:t>in total for the UK – a 35 % increase on 2016</a:t>
            </a:r>
          </a:p>
          <a:p>
            <a:pPr eaLnBrk="1" hangingPunct="1"/>
            <a:endParaRPr lang="en-US" altLang="en-US" dirty="0"/>
          </a:p>
          <a:p>
            <a:pPr eaLnBrk="1" hangingPunct="1"/>
            <a:r>
              <a:rPr lang="en-US" altLang="en-US" dirty="0"/>
              <a:t>Top 5 adult countries of origin =Albania/</a:t>
            </a:r>
            <a:r>
              <a:rPr lang="en-US" altLang="en-US" baseline="0" dirty="0"/>
              <a:t> Vietnam/ China / Nigeria/ Romania/ China</a:t>
            </a:r>
          </a:p>
          <a:p>
            <a:pPr eaLnBrk="1" hangingPunct="1"/>
            <a:endParaRPr lang="en-US" altLang="en-US" dirty="0"/>
          </a:p>
          <a:p>
            <a:pPr eaLnBrk="1" hangingPunct="1"/>
            <a:r>
              <a:rPr lang="en-US" altLang="en-US" dirty="0"/>
              <a:t>Top 5 Child countries of origin =  UK</a:t>
            </a:r>
            <a:r>
              <a:rPr lang="en-US" altLang="en-US" baseline="0" dirty="0"/>
              <a:t> , Albania/ Vietnam/ Sudan / Eritrea</a:t>
            </a:r>
          </a:p>
          <a:p>
            <a:pPr eaLnBrk="1" hangingPunct="1"/>
            <a:endParaRPr lang="en-GB" altLang="en-US" dirty="0">
              <a:cs typeface="Arial" pitchFamily="34" charset="0"/>
            </a:endParaRPr>
          </a:p>
          <a:p>
            <a:pPr eaLnBrk="1" hangingPunct="1"/>
            <a:r>
              <a:rPr lang="en-GB" altLang="en-US" dirty="0">
                <a:cs typeface="Arial" pitchFamily="34" charset="0"/>
              </a:rPr>
              <a:t>Criminal – drugs, cannabis farming, organised crime, begging, benefit fraud</a:t>
            </a:r>
          </a:p>
          <a:p>
            <a:pPr eaLnBrk="1" hangingPunct="1"/>
            <a:endParaRPr lang="en-GB" altLang="en-US" dirty="0">
              <a:cs typeface="Arial" pitchFamily="34" charset="0"/>
            </a:endParaRPr>
          </a:p>
          <a:p>
            <a:pPr eaLnBrk="1" hangingPunct="1"/>
            <a:r>
              <a:rPr lang="en-GB" altLang="en-US" dirty="0">
                <a:cs typeface="Arial" pitchFamily="34" charset="0"/>
              </a:rPr>
              <a:t>Organs – </a:t>
            </a:r>
            <a:r>
              <a:rPr lang="en-GB" altLang="en-US" dirty="0" err="1">
                <a:cs typeface="Arial" pitchFamily="34" charset="0"/>
              </a:rPr>
              <a:t>overies</a:t>
            </a:r>
            <a:r>
              <a:rPr lang="en-GB" altLang="en-US" dirty="0">
                <a:cs typeface="Arial" pitchFamily="34" charset="0"/>
              </a:rPr>
              <a:t>, kidneys, eyes</a:t>
            </a:r>
            <a:endParaRPr lang="en-GB" dirty="0"/>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24</a:t>
            </a:fld>
            <a:endParaRPr lang="en-US"/>
          </a:p>
        </p:txBody>
      </p:sp>
    </p:spTree>
    <p:extLst>
      <p:ext uri="{BB962C8B-B14F-4D97-AF65-F5344CB8AC3E}">
        <p14:creationId xmlns:p14="http://schemas.microsoft.com/office/powerpoint/2010/main" val="64609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altLang="en-US" dirty="0"/>
              <a:t>REMIND – adults have to consent to take part in the NRM process.</a:t>
            </a:r>
          </a:p>
          <a:p>
            <a:pPr eaLnBrk="1" hangingPunct="1"/>
            <a:endParaRPr lang="en-GB" altLang="en-US" dirty="0">
              <a:cs typeface="Arial" pitchFamily="34" charset="0"/>
            </a:endParaRPr>
          </a:p>
          <a:p>
            <a:pPr eaLnBrk="1" hangingPunct="1"/>
            <a:r>
              <a:rPr lang="en-GB" altLang="en-US" dirty="0">
                <a:cs typeface="Arial" pitchFamily="34" charset="0"/>
              </a:rPr>
              <a:t>Remind delegates of the their</a:t>
            </a:r>
            <a:r>
              <a:rPr lang="en-GB" altLang="en-US" baseline="0" dirty="0">
                <a:cs typeface="Arial" pitchFamily="34" charset="0"/>
              </a:rPr>
              <a:t> role as First Responder </a:t>
            </a:r>
          </a:p>
          <a:p>
            <a:pPr eaLnBrk="1" hangingPunct="1"/>
            <a:endParaRPr lang="en-GB" altLang="en-US" baseline="0" dirty="0">
              <a:cs typeface="Arial" pitchFamily="34" charset="0"/>
            </a:endParaRPr>
          </a:p>
          <a:p>
            <a:pPr eaLnBrk="1" hangingPunct="1"/>
            <a:r>
              <a:rPr lang="en-GB" altLang="en-US" b="1" baseline="0" dirty="0">
                <a:cs typeface="Arial" pitchFamily="34" charset="0"/>
              </a:rPr>
              <a:t>Provide overview to delegates re duty to notify – hand out duty to notify factsheet </a:t>
            </a:r>
          </a:p>
          <a:p>
            <a:pPr eaLnBrk="1" hangingPunct="1"/>
            <a:endParaRPr lang="en-GB" altLang="en-US" baseline="0" dirty="0">
              <a:cs typeface="Arial" pitchFamily="34" charset="0"/>
            </a:endParaRPr>
          </a:p>
          <a:p>
            <a:pPr eaLnBrk="1" hangingPunct="1"/>
            <a:r>
              <a:rPr lang="en-GB" altLang="en-US" dirty="0">
                <a:cs typeface="Arial" pitchFamily="34" charset="0"/>
              </a:rPr>
              <a:t> </a:t>
            </a:r>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25</a:t>
            </a:fld>
            <a:endParaRPr lang="en-US"/>
          </a:p>
        </p:txBody>
      </p:sp>
    </p:spTree>
    <p:extLst>
      <p:ext uri="{BB962C8B-B14F-4D97-AF65-F5344CB8AC3E}">
        <p14:creationId xmlns:p14="http://schemas.microsoft.com/office/powerpoint/2010/main" val="3684371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Inform delegates</a:t>
            </a:r>
            <a:r>
              <a:rPr lang="en-GB" baseline="0" dirty="0"/>
              <a:t> that the provision is for men and women only</a:t>
            </a:r>
          </a:p>
          <a:p>
            <a:endParaRPr lang="en-GB" baseline="0" dirty="0"/>
          </a:p>
          <a:p>
            <a:r>
              <a:rPr lang="en-GB" baseline="0" dirty="0"/>
              <a:t>Children are supported by local authority child safeguarding procedures </a:t>
            </a:r>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26</a:t>
            </a:fld>
            <a:endParaRPr lang="en-US"/>
          </a:p>
        </p:txBody>
      </p:sp>
    </p:spTree>
    <p:extLst>
      <p:ext uri="{BB962C8B-B14F-4D97-AF65-F5344CB8AC3E}">
        <p14:creationId xmlns:p14="http://schemas.microsoft.com/office/powerpoint/2010/main" val="57816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84B08-AC9F-4FA5-868B-8F2E3F9EF542}" type="slidenum">
              <a:rPr lang="en-GB" altLang="en-US" smtClean="0"/>
              <a:pPr eaLnBrk="1" hangingPunct="1">
                <a:spcBef>
                  <a:spcPct val="0"/>
                </a:spcBef>
              </a:pPr>
              <a:t>27</a:t>
            </a:fld>
            <a:endParaRPr lang="en-GB" altLang="en-US"/>
          </a:p>
        </p:txBody>
      </p:sp>
      <p:sp>
        <p:nvSpPr>
          <p:cNvPr id="7171" name="Rectangle 2"/>
          <p:cNvSpPr>
            <a:spLocks noGrp="1" noRot="1" noChangeAspect="1" noChangeArrowheads="1" noTextEdit="1"/>
          </p:cNvSpPr>
          <p:nvPr>
            <p:ph type="sldImg"/>
          </p:nvPr>
        </p:nvSpPr>
        <p:spPr>
          <a:xfrm>
            <a:off x="685800" y="685800"/>
            <a:ext cx="5486400" cy="34290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aseline="0" dirty="0"/>
              <a:t>Explain the role of the MSHTC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The top 6 countries</a:t>
            </a:r>
            <a:r>
              <a:rPr lang="en-GB" baseline="0" dirty="0"/>
              <a:t> were Vietnam / Eritrea/ Nigeria/ Sudan / UK / Albania </a:t>
            </a:r>
            <a:endParaRPr lang="en-GB" dirty="0"/>
          </a:p>
        </p:txBody>
      </p:sp>
      <p:sp>
        <p:nvSpPr>
          <p:cNvPr id="4" name="Slide Number Placeholder 3"/>
          <p:cNvSpPr>
            <a:spLocks noGrp="1"/>
          </p:cNvSpPr>
          <p:nvPr>
            <p:ph type="sldNum" sz="quarter" idx="10"/>
          </p:nvPr>
        </p:nvSpPr>
        <p:spPr/>
        <p:txBody>
          <a:bodyPr/>
          <a:lstStyle/>
          <a:p>
            <a:fld id="{CC1F7CBD-86AC-4985-99E5-D97BCFDEE400}"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1625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Not</a:t>
            </a:r>
            <a:r>
              <a:rPr lang="en-GB" baseline="0" dirty="0"/>
              <a:t> all delegates will be in a position to gain trust or confidence in a situation so these are examples of what to do dependant on audience</a:t>
            </a:r>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36</a:t>
            </a:fld>
            <a:endParaRPr lang="en-GB"/>
          </a:p>
        </p:txBody>
      </p:sp>
    </p:spTree>
    <p:extLst>
      <p:ext uri="{BB962C8B-B14F-4D97-AF65-F5344CB8AC3E}">
        <p14:creationId xmlns:p14="http://schemas.microsoft.com/office/powerpoint/2010/main" val="1347098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There are many ways that a child or adult can be Vulnerable. This is not just about Modern Slavery, but also Child Sexual Exploitation, Domestic Abuse, Female Genital Mutual, Forced Marriage, Mental health, Prostitution and all aspects of Public Protection</a:t>
            </a:r>
          </a:p>
          <a:p>
            <a:endParaRPr lang="en-GB" dirty="0"/>
          </a:p>
          <a:p>
            <a:r>
              <a:rPr lang="en-GB" dirty="0"/>
              <a:t>The offences are about Power, Control and Money. It requires one or more offender to abuse or exploit one or more victims</a:t>
            </a:r>
          </a:p>
          <a:p>
            <a:endParaRPr lang="en-GB" dirty="0"/>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37</a:t>
            </a:fld>
            <a:endParaRPr lang="en-GB"/>
          </a:p>
        </p:txBody>
      </p:sp>
    </p:spTree>
    <p:extLst>
      <p:ext uri="{BB962C8B-B14F-4D97-AF65-F5344CB8AC3E}">
        <p14:creationId xmlns:p14="http://schemas.microsoft.com/office/powerpoint/2010/main" val="3938235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Crimes committed by the victim should also be secondary.</a:t>
            </a:r>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39</a:t>
            </a:fld>
            <a:endParaRPr lang="en-US"/>
          </a:p>
        </p:txBody>
      </p:sp>
    </p:spTree>
    <p:extLst>
      <p:ext uri="{BB962C8B-B14F-4D97-AF65-F5344CB8AC3E}">
        <p14:creationId xmlns:p14="http://schemas.microsoft.com/office/powerpoint/2010/main" val="152513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March 2017 figures </a:t>
            </a:r>
          </a:p>
          <a:p>
            <a:r>
              <a:rPr lang="en-GB" dirty="0"/>
              <a:t> 252 Calls into the helpline – 08000 121 700 </a:t>
            </a:r>
          </a:p>
          <a:p>
            <a:r>
              <a:rPr lang="en-GB" dirty="0"/>
              <a:t>50 Online Reports - www.modernslaveryhelpline.org </a:t>
            </a:r>
          </a:p>
          <a:p>
            <a:r>
              <a:rPr lang="en-GB" dirty="0"/>
              <a:t>221 Cases </a:t>
            </a:r>
          </a:p>
          <a:p>
            <a:r>
              <a:rPr lang="en-GB" dirty="0"/>
              <a:t>67 Cases of Modern Slavery </a:t>
            </a:r>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41</a:t>
            </a:fld>
            <a:endParaRPr lang="en-GB"/>
          </a:p>
        </p:txBody>
      </p:sp>
    </p:spTree>
    <p:extLst>
      <p:ext uri="{BB962C8B-B14F-4D97-AF65-F5344CB8AC3E}">
        <p14:creationId xmlns:p14="http://schemas.microsoft.com/office/powerpoint/2010/main" val="13623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lnSpc>
                <a:spcPct val="90000"/>
              </a:lnSpc>
              <a:spcBef>
                <a:spcPct val="0"/>
              </a:spcBef>
            </a:pPr>
            <a:r>
              <a:rPr lang="en-GB" altLang="en-US" b="1" dirty="0">
                <a:latin typeface="Arial" panose="020B0604020202020204" pitchFamily="34" charset="0"/>
                <a:cs typeface="Arial" panose="020B0604020202020204" pitchFamily="34" charset="0"/>
              </a:rPr>
              <a:t>Sexual </a:t>
            </a:r>
            <a:r>
              <a:rPr lang="en-GB" altLang="en-US" dirty="0">
                <a:latin typeface="Arial" panose="020B0604020202020204" pitchFamily="34" charset="0"/>
                <a:cs typeface="Arial" panose="020B0604020202020204" pitchFamily="34" charset="0"/>
              </a:rPr>
              <a:t>- frequently through prostitution where victims are placed into off-street brothels, forced to see many clients, or online and receive either little or no money. </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Forced labour </a:t>
            </a:r>
            <a:r>
              <a:rPr lang="en-GB" altLang="en-US" dirty="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a:t>domestic situations as sweatshop factories, construction sites, farm work, paving/ tarmacking, manufacturing, food processing, hospitality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itchFamily="34" charset="0"/>
                <a:cs typeface="Arial" pitchFamily="34" charset="0"/>
              </a:rPr>
              <a:t>Criminal</a:t>
            </a:r>
            <a:r>
              <a:rPr lang="en-GB" altLang="en-US" dirty="0">
                <a:latin typeface="Arial" pitchFamily="34" charset="0"/>
                <a:cs typeface="Arial" pitchFamily="34" charset="0"/>
              </a:rPr>
              <a:t> – drugs, cannabis farming, organised crime, begging, benefit fraud, </a:t>
            </a:r>
            <a:r>
              <a:rPr lang="en-US" altLang="en-US" dirty="0"/>
              <a:t>shoplifting/Theft, Credit card/ATM fraud, Selling Stolen Goods, DVD Pirating and Sales, pick pocketing</a:t>
            </a:r>
            <a:endParaRPr lang="en-GB" altLang="en-US" dirty="0">
              <a:latin typeface="Arial" pitchFamily="34" charset="0"/>
              <a:cs typeface="Arial" pitchFamily="34" charset="0"/>
            </a:endParaRPr>
          </a:p>
          <a:p>
            <a:pPr>
              <a:lnSpc>
                <a:spcPct val="90000"/>
              </a:lnSpc>
              <a:spcBef>
                <a:spcPct val="0"/>
              </a:spcBef>
            </a:pPr>
            <a:endParaRPr lang="en-GB" altLang="en-US" dirty="0">
              <a:latin typeface="Arial" pitchFamily="34" charset="0"/>
              <a:cs typeface="Arial"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Domestic Servitude </a:t>
            </a:r>
            <a:r>
              <a:rPr lang="en-GB" altLang="en-US" dirty="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a:t>
            </a:r>
            <a:r>
              <a:rPr lang="en-GB" altLang="en-US" baseline="0" dirty="0">
                <a:latin typeface="Arial" panose="020B0604020202020204" pitchFamily="34" charset="0"/>
                <a:cs typeface="Arial" panose="020B0604020202020204" pitchFamily="34" charset="0"/>
              </a:rPr>
              <a:t> ill treated, humiliated, long hours, unbearable conditions for little or no pay.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Organ harvesting </a:t>
            </a:r>
            <a:r>
              <a:rPr lang="en-GB" altLang="en-US" dirty="0">
                <a:latin typeface="Arial" panose="020B0604020202020204" pitchFamily="34" charset="0"/>
                <a:cs typeface="Arial" panose="020B0604020202020204" pitchFamily="34" charset="0"/>
              </a:rPr>
              <a:t>- where victims are trafficked in order to sell their body parts and organs for transplant; eggs, kidneys, liver, eyes (China)</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Children </a:t>
            </a:r>
            <a:r>
              <a:rPr lang="en-GB" altLang="en-US" dirty="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a:lnSpc>
                <a:spcPct val="90000"/>
              </a:lnSpc>
              <a:spcBef>
                <a:spcPct val="0"/>
              </a:spcBef>
            </a:pPr>
            <a:endParaRPr lang="en-GB" altLang="en-US" dirty="0">
              <a:solidFill>
                <a:schemeClr val="accent2"/>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926C38F-D23B-4E88-BAFA-489DC2C60BE0}" type="slidenum">
              <a:rPr lang="en-GB" smtClean="0"/>
              <a:t>5</a:t>
            </a:fld>
            <a:endParaRPr lang="en-GB"/>
          </a:p>
        </p:txBody>
      </p:sp>
    </p:spTree>
    <p:extLst>
      <p:ext uri="{BB962C8B-B14F-4D97-AF65-F5344CB8AC3E}">
        <p14:creationId xmlns:p14="http://schemas.microsoft.com/office/powerpoint/2010/main" val="360928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Independent</a:t>
            </a:r>
            <a:r>
              <a:rPr lang="en-GB" baseline="0" dirty="0"/>
              <a:t> Child Trafficking Advocates are being piloted across Greater Manchester, Hampshire and the Isle Of Wight and Wales </a:t>
            </a:r>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45</a:t>
            </a:fld>
            <a:endParaRPr lang="en-GB"/>
          </a:p>
        </p:txBody>
      </p:sp>
    </p:spTree>
    <p:extLst>
      <p:ext uri="{BB962C8B-B14F-4D97-AF65-F5344CB8AC3E}">
        <p14:creationId xmlns:p14="http://schemas.microsoft.com/office/powerpoint/2010/main" val="51484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altLang="en-US" dirty="0">
                <a:cs typeface="Arial" pitchFamily="34" charset="0"/>
              </a:rPr>
              <a:t>These slides are intended to highlight the </a:t>
            </a:r>
            <a:r>
              <a:rPr lang="en-GB" altLang="en-US" dirty="0" err="1">
                <a:cs typeface="Arial" pitchFamily="34" charset="0"/>
              </a:rPr>
              <a:t>impactive</a:t>
            </a:r>
            <a:r>
              <a:rPr lang="en-GB" altLang="en-US" dirty="0">
                <a:cs typeface="Arial" pitchFamily="34" charset="0"/>
              </a:rPr>
              <a:t> use of images. There is however, no generic image of a trafficked victim and they don’t have labels saying they’ve been trafficked</a:t>
            </a:r>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46</a:t>
            </a:fld>
            <a:endParaRPr lang="en-GB" dirty="0">
              <a:solidFill>
                <a:prstClr val="black"/>
              </a:solidFill>
            </a:endParaRPr>
          </a:p>
        </p:txBody>
      </p:sp>
    </p:spTree>
    <p:extLst>
      <p:ext uri="{BB962C8B-B14F-4D97-AF65-F5344CB8AC3E}">
        <p14:creationId xmlns:p14="http://schemas.microsoft.com/office/powerpoint/2010/main" val="3618317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Look , help and Understand</a:t>
            </a:r>
            <a:r>
              <a:rPr lang="en-GB" baseline="0" dirty="0"/>
              <a:t> are all key points to remember for dealing with any one that </a:t>
            </a:r>
            <a:r>
              <a:rPr lang="en-GB" baseline="0"/>
              <a:t>is  vulnerable</a:t>
            </a:r>
            <a:endParaRPr lang="en-GB" baseline="0" dirty="0"/>
          </a:p>
        </p:txBody>
      </p:sp>
      <p:sp>
        <p:nvSpPr>
          <p:cNvPr id="4" name="Slide Number Placeholder 3"/>
          <p:cNvSpPr>
            <a:spLocks noGrp="1"/>
          </p:cNvSpPr>
          <p:nvPr>
            <p:ph type="sldNum" sz="quarter" idx="10"/>
          </p:nvPr>
        </p:nvSpPr>
        <p:spPr/>
        <p:txBody>
          <a:bodyPr/>
          <a:lstStyle/>
          <a:p>
            <a:fld id="{E1987017-4D02-40BD-B565-7A16AFFBB940}" type="slidenum">
              <a:rPr lang="en-GB" smtClean="0"/>
              <a:t>47</a:t>
            </a:fld>
            <a:endParaRPr lang="en-GB"/>
          </a:p>
        </p:txBody>
      </p:sp>
    </p:spTree>
    <p:extLst>
      <p:ext uri="{BB962C8B-B14F-4D97-AF65-F5344CB8AC3E}">
        <p14:creationId xmlns:p14="http://schemas.microsoft.com/office/powerpoint/2010/main" val="2908213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Any</a:t>
            </a:r>
            <a:r>
              <a:rPr lang="en-GB" baseline="0" dirty="0"/>
              <a:t> questions??</a:t>
            </a:r>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48</a:t>
            </a:fld>
            <a:endParaRPr lang="en-GB"/>
          </a:p>
        </p:txBody>
      </p:sp>
    </p:spTree>
    <p:extLst>
      <p:ext uri="{BB962C8B-B14F-4D97-AF65-F5344CB8AC3E}">
        <p14:creationId xmlns:p14="http://schemas.microsoft.com/office/powerpoint/2010/main" val="1297340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E8249-2810-480F-856A-950BD9C1E50F}"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93947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The </a:t>
            </a:r>
            <a:r>
              <a:rPr lang="en-GB" sz="1200" b="1" i="0" u="none" kern="1200" dirty="0">
                <a:solidFill>
                  <a:schemeClr val="tx1"/>
                </a:solidFill>
                <a:effectLst/>
                <a:latin typeface="+mn-lt"/>
                <a:ea typeface="+mn-ea"/>
                <a:cs typeface="+mn-cs"/>
              </a:rPr>
              <a:t>Protocol to Prevent, Suppress and Punish Trafficking in Persons, especially Women and Children</a:t>
            </a:r>
            <a:r>
              <a:rPr lang="en-GB" sz="1200" b="0" i="0" u="none" kern="1200" dirty="0">
                <a:solidFill>
                  <a:schemeClr val="tx1"/>
                </a:solidFill>
                <a:effectLst/>
                <a:latin typeface="+mn-lt"/>
                <a:ea typeface="+mn-ea"/>
                <a:cs typeface="+mn-cs"/>
              </a:rPr>
              <a:t> (also referred to as the </a:t>
            </a:r>
            <a:r>
              <a:rPr lang="en-GB" sz="1200" b="1" i="0" u="none" kern="1200" dirty="0">
                <a:solidFill>
                  <a:schemeClr val="tx1"/>
                </a:solidFill>
                <a:effectLst/>
                <a:latin typeface="+mn-lt"/>
                <a:ea typeface="+mn-ea"/>
                <a:cs typeface="+mn-cs"/>
              </a:rPr>
              <a:t>Trafficking Protocol</a:t>
            </a:r>
            <a:r>
              <a:rPr lang="en-GB" sz="1200" b="0" i="0" u="none" kern="1200" dirty="0">
                <a:solidFill>
                  <a:schemeClr val="tx1"/>
                </a:solidFill>
                <a:effectLst/>
                <a:latin typeface="+mn-lt"/>
                <a:ea typeface="+mn-ea"/>
                <a:cs typeface="+mn-cs"/>
              </a:rPr>
              <a:t> or </a:t>
            </a:r>
            <a:r>
              <a:rPr lang="en-GB" sz="1200" b="1" i="0" u="none" kern="1200" dirty="0">
                <a:solidFill>
                  <a:schemeClr val="tx1"/>
                </a:solidFill>
                <a:effectLst/>
                <a:latin typeface="+mn-lt"/>
                <a:ea typeface="+mn-ea"/>
                <a:cs typeface="+mn-cs"/>
              </a:rPr>
              <a:t>UN TIP Protocol</a:t>
            </a:r>
            <a:r>
              <a:rPr lang="en-GB" sz="1200" b="0" i="0" u="none" kern="1200" dirty="0">
                <a:solidFill>
                  <a:schemeClr val="tx1"/>
                </a:solidFill>
                <a:effectLst/>
                <a:latin typeface="+mn-lt"/>
                <a:ea typeface="+mn-ea"/>
                <a:cs typeface="+mn-cs"/>
              </a:rPr>
              <a:t>) is a </a:t>
            </a:r>
            <a:r>
              <a:rPr lang="en-GB" sz="1200" b="0" i="0" u="none" strike="noStrike" kern="1200" dirty="0">
                <a:solidFill>
                  <a:schemeClr val="tx1"/>
                </a:solidFill>
                <a:effectLst/>
                <a:latin typeface="+mn-lt"/>
                <a:ea typeface="+mn-ea"/>
                <a:cs typeface="+mn-cs"/>
                <a:hlinkClick r:id="rId3" tooltip="Protocol (diplomacy)"/>
              </a:rPr>
              <a:t>protocol</a:t>
            </a:r>
            <a:r>
              <a:rPr lang="en-GB" sz="1200" b="0" i="0" u="none" kern="1200" dirty="0">
                <a:solidFill>
                  <a:schemeClr val="tx1"/>
                </a:solidFill>
                <a:effectLst/>
                <a:latin typeface="+mn-lt"/>
                <a:ea typeface="+mn-ea"/>
                <a:cs typeface="+mn-cs"/>
              </a:rPr>
              <a:t> to the </a:t>
            </a:r>
            <a:r>
              <a:rPr lang="en-GB" sz="1200" b="0" i="0" u="none" strike="noStrike" kern="1200" dirty="0">
                <a:solidFill>
                  <a:schemeClr val="tx1"/>
                </a:solidFill>
                <a:effectLst/>
                <a:latin typeface="+mn-lt"/>
                <a:ea typeface="+mn-ea"/>
                <a:cs typeface="+mn-cs"/>
                <a:hlinkClick r:id="rId4" tooltip="Convention against Transnational Organised Crime"/>
              </a:rPr>
              <a:t>Convention against Transnational Organised Crime</a:t>
            </a:r>
            <a:r>
              <a:rPr lang="en-GB" sz="1200" b="0" i="0" u="none" kern="1200" dirty="0">
                <a:solidFill>
                  <a:schemeClr val="tx1"/>
                </a:solidFill>
                <a:effectLst/>
                <a:latin typeface="+mn-lt"/>
                <a:ea typeface="+mn-ea"/>
                <a:cs typeface="+mn-cs"/>
              </a:rPr>
              <a:t>. It is one of the three </a:t>
            </a:r>
            <a:r>
              <a:rPr lang="en-GB" sz="1200" b="0" i="0" u="none" strike="noStrike" kern="1200" dirty="0">
                <a:solidFill>
                  <a:schemeClr val="tx1"/>
                </a:solidFill>
                <a:effectLst/>
                <a:latin typeface="+mn-lt"/>
                <a:ea typeface="+mn-ea"/>
                <a:cs typeface="+mn-cs"/>
                <a:hlinkClick r:id="rId5" tooltip="Palermo protocols"/>
              </a:rPr>
              <a:t>Palermo protocols</a:t>
            </a:r>
            <a:r>
              <a:rPr lang="en-GB" sz="1200" b="0" i="0" u="none" kern="1200" dirty="0">
                <a:solidFill>
                  <a:schemeClr val="tx1"/>
                </a:solidFill>
                <a:effectLst/>
                <a:latin typeface="+mn-lt"/>
                <a:ea typeface="+mn-ea"/>
                <a:cs typeface="+mn-cs"/>
              </a:rPr>
              <a:t>, the others being the </a:t>
            </a:r>
            <a:r>
              <a:rPr lang="en-GB" sz="1200" b="0" i="0" u="none" strike="noStrike" kern="1200" dirty="0">
                <a:solidFill>
                  <a:schemeClr val="tx1"/>
                </a:solidFill>
                <a:effectLst/>
                <a:latin typeface="+mn-lt"/>
                <a:ea typeface="+mn-ea"/>
                <a:cs typeface="+mn-cs"/>
                <a:hlinkClick r:id="rId6" tooltip="Protocol against the Smuggling of Migrants by Land, Sea and Air"/>
              </a:rPr>
              <a:t>Protocol against the Smuggling of Migrants by Land, Sea and Air</a:t>
            </a:r>
            <a:r>
              <a:rPr lang="en-GB" sz="1200" b="0" i="0" u="none" kern="1200" dirty="0">
                <a:solidFill>
                  <a:schemeClr val="tx1"/>
                </a:solidFill>
                <a:effectLst/>
                <a:latin typeface="+mn-lt"/>
                <a:ea typeface="+mn-ea"/>
                <a:cs typeface="+mn-cs"/>
              </a:rPr>
              <a:t> and the </a:t>
            </a:r>
            <a:r>
              <a:rPr lang="en-GB" sz="1200" b="0" i="0" u="none" strike="noStrike" kern="1200" dirty="0">
                <a:solidFill>
                  <a:schemeClr val="tx1"/>
                </a:solidFill>
                <a:effectLst/>
                <a:latin typeface="+mn-lt"/>
                <a:ea typeface="+mn-ea"/>
                <a:cs typeface="+mn-cs"/>
                <a:hlinkClick r:id="rId7" tooltip="Protocol against the Illicit Manufacturing and Trafficking in Firearms"/>
              </a:rPr>
              <a:t>Protocol against the Illicit Manufacturing and Trafficking in Firearms</a:t>
            </a:r>
            <a:r>
              <a:rPr lang="en-GB" sz="1200" b="0" i="0" u="none" kern="1200" dirty="0">
                <a:solidFill>
                  <a:schemeClr val="tx1"/>
                </a:solidFill>
                <a:effectLst/>
                <a:latin typeface="+mn-lt"/>
                <a:ea typeface="+mn-ea"/>
                <a:cs typeface="+mn-cs"/>
              </a:rPr>
              <a:t>.</a:t>
            </a:r>
          </a:p>
          <a:p>
            <a:r>
              <a:rPr lang="en-GB" sz="1200" b="0" i="0" u="none" kern="1200" dirty="0">
                <a:solidFill>
                  <a:schemeClr val="tx1"/>
                </a:solidFill>
                <a:effectLst/>
                <a:latin typeface="+mn-lt"/>
                <a:ea typeface="+mn-ea"/>
                <a:cs typeface="+mn-cs"/>
              </a:rPr>
              <a:t>The protocol was adopted by the </a:t>
            </a:r>
            <a:r>
              <a:rPr lang="en-GB" sz="1200" b="0" i="0" u="none" strike="noStrike" kern="1200" dirty="0">
                <a:solidFill>
                  <a:schemeClr val="tx1"/>
                </a:solidFill>
                <a:effectLst/>
                <a:latin typeface="+mn-lt"/>
                <a:ea typeface="+mn-ea"/>
                <a:cs typeface="+mn-cs"/>
                <a:hlinkClick r:id="rId8" tooltip="United Nations General Assembly"/>
              </a:rPr>
              <a:t>United Nations General Assembly</a:t>
            </a:r>
            <a:r>
              <a:rPr lang="en-GB" sz="1200" b="0" i="0" u="none" kern="1200" dirty="0">
                <a:solidFill>
                  <a:schemeClr val="tx1"/>
                </a:solidFill>
                <a:effectLst/>
                <a:latin typeface="+mn-lt"/>
                <a:ea typeface="+mn-ea"/>
                <a:cs typeface="+mn-cs"/>
              </a:rPr>
              <a:t> in 2000 and entered into force on 25 December 2003. As of September 2016 it has been ratified by 170 parties.</a:t>
            </a:r>
            <a:r>
              <a:rPr lang="en-GB" sz="1200" b="0" i="0" u="none" strike="noStrike" kern="1200" baseline="30000" dirty="0">
                <a:solidFill>
                  <a:schemeClr val="tx1"/>
                </a:solidFill>
                <a:effectLst/>
                <a:latin typeface="+mn-lt"/>
                <a:ea typeface="+mn-ea"/>
                <a:cs typeface="+mn-cs"/>
                <a:hlinkClick r:id="rId9"/>
              </a:rPr>
              <a:t>[1]</a:t>
            </a:r>
            <a:endParaRPr lang="en-GB" sz="1200" b="0" i="0" u="none" strike="noStrike" kern="1200" baseline="30000" dirty="0">
              <a:solidFill>
                <a:schemeClr val="tx1"/>
              </a:solidFill>
              <a:effectLst/>
              <a:latin typeface="+mn-lt"/>
              <a:ea typeface="+mn-ea"/>
              <a:cs typeface="+mn-cs"/>
            </a:endParaRPr>
          </a:p>
          <a:p>
            <a:endParaRPr lang="en-GB" sz="1200" b="0" i="0" u="none" strike="noStrike" kern="1200" baseline="3000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Palermo Protocol can be provided on a handout (full definitions)</a:t>
            </a:r>
          </a:p>
          <a:p>
            <a:r>
              <a:rPr lang="en-GB" sz="1200" b="0" i="0" u="none" strike="noStrike" kern="1200" baseline="0" dirty="0">
                <a:solidFill>
                  <a:schemeClr val="tx1"/>
                </a:solidFill>
                <a:effectLst/>
                <a:latin typeface="+mn-lt"/>
                <a:ea typeface="+mn-ea"/>
                <a:cs typeface="+mn-cs"/>
              </a:rPr>
              <a:t>Trainer should explain that whilst the definition is long and wordy, it has been simplified to 3 key words – Act, Means and Purpose.</a:t>
            </a:r>
          </a:p>
          <a:p>
            <a:endParaRPr lang="en-GB" sz="1200" b="0" i="0"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6</a:t>
            </a:fld>
            <a:endParaRPr lang="en-US"/>
          </a:p>
        </p:txBody>
      </p:sp>
    </p:spTree>
    <p:extLst>
      <p:ext uri="{BB962C8B-B14F-4D97-AF65-F5344CB8AC3E}">
        <p14:creationId xmlns:p14="http://schemas.microsoft.com/office/powerpoint/2010/main" val="369810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Talk through</a:t>
            </a:r>
            <a:r>
              <a:rPr lang="en-GB" baseline="0" dirty="0"/>
              <a:t> the slides giving examples for each point.</a:t>
            </a:r>
          </a:p>
          <a:p>
            <a:endParaRPr lang="en-GB" baseline="0" dirty="0"/>
          </a:p>
          <a:p>
            <a:r>
              <a:rPr lang="en-GB" baseline="0" dirty="0"/>
              <a:t>Explain that the Act, Means and Purpose must be present for a referral into the NRM for an adult  trafficked person. Recruitment OR Transport or Transfer </a:t>
            </a:r>
            <a:r>
              <a:rPr lang="en-GB" baseline="0" dirty="0" err="1"/>
              <a:t>etc</a:t>
            </a:r>
            <a:r>
              <a:rPr lang="en-GB" baseline="0" dirty="0"/>
              <a:t> could be present – not all the list are required </a:t>
            </a:r>
          </a:p>
          <a:p>
            <a:endParaRPr lang="en-GB" baseline="0" dirty="0"/>
          </a:p>
          <a:p>
            <a:r>
              <a:rPr lang="en-GB" baseline="0" dirty="0"/>
              <a:t>The NRM will be explained in more detail later in the presentation </a:t>
            </a:r>
          </a:p>
          <a:p>
            <a:r>
              <a:rPr lang="en-GB" baseline="0" dirty="0"/>
              <a:t>But good to outline now that the </a:t>
            </a:r>
            <a:r>
              <a:rPr lang="en-GB" baseline="0" dirty="0" err="1"/>
              <a:t>The</a:t>
            </a:r>
            <a:r>
              <a:rPr lang="en-GB" baseline="0" dirty="0"/>
              <a:t> National Referral Mechanism (NRM) is a framework for identifying victims of human trafficking or modern slavery and ensuring they receive the appropriate support</a:t>
            </a:r>
          </a:p>
          <a:p>
            <a:endParaRPr lang="en-GB" baseline="0" dirty="0"/>
          </a:p>
          <a:p>
            <a:r>
              <a:rPr lang="en-GB" baseline="0" dirty="0"/>
              <a:t>Full Palermo protocol:</a:t>
            </a:r>
          </a:p>
          <a:p>
            <a:r>
              <a:rPr lang="en-GB" sz="1200" b="0" i="0" kern="1200" dirty="0">
                <a:solidFill>
                  <a:schemeClr val="tx1"/>
                </a:solidFill>
                <a:effectLst/>
                <a:latin typeface="+mn-lt"/>
                <a:ea typeface="+mn-ea"/>
                <a:cs typeface="+mn-cs"/>
              </a:rPr>
              <a:t>"Trafficking in persons" shall mean the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 Exploitation shall include, at a minimum, the exploitation of the prostitution of others or other forms of sexual exploitation, forced labour or services, slavery or practices similar to slavery, servitude or the removal of organs;”</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NOTE  : </a:t>
            </a:r>
            <a:r>
              <a:rPr lang="en-GB" sz="1200" b="1" i="0" kern="1200" baseline="0" dirty="0">
                <a:solidFill>
                  <a:schemeClr val="accent6"/>
                </a:solidFill>
                <a:effectLst/>
                <a:latin typeface="+mn-lt"/>
                <a:ea typeface="+mn-ea"/>
                <a:cs typeface="+mn-cs"/>
              </a:rPr>
              <a:t>trainers are to make it clear to delegates that the MEANS ( middle section ) of the definition is irrelevant when it involves children as children cannot consent to their own exploitation </a:t>
            </a:r>
            <a:endParaRPr lang="en-GB" b="1" baseline="0" dirty="0">
              <a:solidFill>
                <a:schemeClr val="accent6"/>
              </a:solidFill>
            </a:endParaRP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7</a:t>
            </a:fld>
            <a:endParaRPr lang="en-GB"/>
          </a:p>
        </p:txBody>
      </p:sp>
    </p:spTree>
    <p:extLst>
      <p:ext uri="{BB962C8B-B14F-4D97-AF65-F5344CB8AC3E}">
        <p14:creationId xmlns:p14="http://schemas.microsoft.com/office/powerpoint/2010/main" val="311894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685800" y="685800"/>
            <a:ext cx="5486400" cy="3429000"/>
          </a:xfrm>
          <a:ln/>
        </p:spPr>
      </p:sp>
      <p:sp>
        <p:nvSpPr>
          <p:cNvPr id="3" name="Notes Placeholder 2"/>
          <p:cNvSpPr>
            <a:spLocks noGrp="1"/>
          </p:cNvSpPr>
          <p:nvPr>
            <p:ph type="body" idx="1"/>
          </p:nvPr>
        </p:nvSpPr>
        <p:spPr/>
        <p:txBody>
          <a:bodyPr/>
          <a:lstStyle/>
          <a:p>
            <a:pPr>
              <a:defRPr/>
            </a:pPr>
            <a:r>
              <a:rPr lang="en-GB" dirty="0"/>
              <a:t>NB: Previous legislation:</a:t>
            </a:r>
          </a:p>
          <a:p>
            <a:pPr marL="171450" indent="-171450">
              <a:buFont typeface="Arial" panose="020B0604020202020204" pitchFamily="34" charset="0"/>
              <a:buChar char="•"/>
              <a:defRPr/>
            </a:pPr>
            <a:r>
              <a:rPr lang="en-GB" dirty="0"/>
              <a:t>In England, Wales and Northern Ireland, the primary criminal legislation relevant to trafficking is the </a:t>
            </a:r>
            <a:r>
              <a:rPr lang="en-GB" b="1" dirty="0"/>
              <a:t>Sexual Offences Act 2003 </a:t>
            </a:r>
            <a:r>
              <a:rPr lang="en-GB" dirty="0"/>
              <a:t>(Sections 57, 58 and 59 create three offences of trafficking with the intention of committing a relevant sexual offence on the trafficked person, including rape, prostitution, sexual abuse and all child sex offences)</a:t>
            </a:r>
          </a:p>
          <a:p>
            <a:pPr marL="171450" indent="-171450">
              <a:buFont typeface="Arial" panose="020B0604020202020204" pitchFamily="34" charset="0"/>
              <a:buChar char="•"/>
              <a:defRPr/>
            </a:pPr>
            <a:r>
              <a:rPr lang="en-GB" dirty="0"/>
              <a:t>For non-sexual exploitation, the primary legislation for the United Kingdom is the </a:t>
            </a:r>
            <a:r>
              <a:rPr lang="en-GB" b="1" dirty="0"/>
              <a:t>Asylum and Immigration Act 2004</a:t>
            </a:r>
            <a:r>
              <a:rPr lang="en-GB" dirty="0"/>
              <a:t>. Non-sexual exploitation includes domestic servitude or forced labour, human organ donation or forcing or enabling another person to acquire a benefit.</a:t>
            </a:r>
          </a:p>
          <a:p>
            <a:pPr marL="171450" indent="-171450">
              <a:buFont typeface="Arial" panose="020B0604020202020204" pitchFamily="34" charset="0"/>
              <a:buChar char="•"/>
              <a:defRPr/>
            </a:pPr>
            <a:r>
              <a:rPr lang="en-GB" dirty="0"/>
              <a:t>In addition, the </a:t>
            </a:r>
            <a:r>
              <a:rPr lang="en-GB" b="1" dirty="0"/>
              <a:t>Coroners and Justice Act 2009 </a:t>
            </a:r>
            <a:r>
              <a:rPr lang="en-GB" dirty="0"/>
              <a:t>creates an offence of holding another person in slavery or servitude or requiring them to perform forced or compulsory labour</a:t>
            </a:r>
          </a:p>
          <a:p>
            <a:pPr>
              <a:buFont typeface="Arial" panose="020B0604020202020204" pitchFamily="34" charset="0"/>
              <a:buNone/>
              <a:defRPr/>
            </a:pPr>
            <a:endParaRPr lang="en-GB" dirty="0"/>
          </a:p>
          <a:p>
            <a:pPr>
              <a:buFont typeface="Arial" panose="020B0604020202020204" pitchFamily="34" charset="0"/>
              <a:buNone/>
              <a:defRPr/>
            </a:pPr>
            <a:r>
              <a:rPr lang="en-GB" dirty="0"/>
              <a:t>Prevention orders – </a:t>
            </a:r>
            <a:r>
              <a:rPr lang="en-GB" dirty="0" err="1"/>
              <a:t>ie</a:t>
            </a:r>
            <a:r>
              <a:rPr lang="en-GB" dirty="0"/>
              <a:t>. prevent an individual participating in business, working with children, travelling to a certain country, visiting a certain place etc.</a:t>
            </a:r>
          </a:p>
          <a:p>
            <a:pPr>
              <a:buFont typeface="Arial" panose="020B0604020202020204" pitchFamily="34" charset="0"/>
              <a:buNone/>
              <a:defRPr/>
            </a:pPr>
            <a:r>
              <a:rPr lang="en-GB" dirty="0"/>
              <a:t>Key changes in this legislation is that consent of the individual is irrelevant, more forms of exploitation are included and vulnerabilities of the </a:t>
            </a:r>
            <a:r>
              <a:rPr lang="en-GB" dirty="0" err="1"/>
              <a:t>VoT</a:t>
            </a:r>
            <a:r>
              <a:rPr lang="en-GB" dirty="0"/>
              <a:t> are considered</a:t>
            </a:r>
          </a:p>
          <a:p>
            <a:pPr>
              <a:buFont typeface="Arial" panose="020B0604020202020204" pitchFamily="34" charset="0"/>
              <a:buNone/>
              <a:defRPr/>
            </a:pPr>
            <a:r>
              <a:rPr lang="en-GB" dirty="0"/>
              <a:t>The intention behind the crime is key – up to 10 years imprisonment for this alone</a:t>
            </a:r>
          </a:p>
        </p:txBody>
      </p:sp>
      <p:sp>
        <p:nvSpPr>
          <p:cNvPr id="97284" name="Slide Number Placeholder 3"/>
          <p:cNvSpPr>
            <a:spLocks noGrp="1"/>
          </p:cNvSpPr>
          <p:nvPr>
            <p:ph type="sldNum" sz="quarter" idx="5"/>
          </p:nvPr>
        </p:nvSpPr>
        <p:spPr>
          <a:noFill/>
        </p:spPr>
        <p:txBody>
          <a:bodyPr/>
          <a:lstStyle>
            <a:lvl1pPr defTabSz="909638">
              <a:defRPr sz="1200">
                <a:solidFill>
                  <a:schemeClr val="tx1"/>
                </a:solidFill>
                <a:latin typeface="Arial" charset="0"/>
              </a:defRPr>
            </a:lvl1pPr>
            <a:lvl2pPr marL="742950" indent="-285750" defTabSz="909638">
              <a:defRPr sz="1200">
                <a:solidFill>
                  <a:schemeClr val="tx1"/>
                </a:solidFill>
                <a:latin typeface="Arial" charset="0"/>
              </a:defRPr>
            </a:lvl2pPr>
            <a:lvl3pPr marL="1143000" indent="-228600" defTabSz="909638">
              <a:defRPr sz="1200">
                <a:solidFill>
                  <a:schemeClr val="tx1"/>
                </a:solidFill>
                <a:latin typeface="Arial" charset="0"/>
              </a:defRPr>
            </a:lvl3pPr>
            <a:lvl4pPr marL="1600200" indent="-228600" defTabSz="909638">
              <a:defRPr sz="1200">
                <a:solidFill>
                  <a:schemeClr val="tx1"/>
                </a:solidFill>
                <a:latin typeface="Arial" charset="0"/>
              </a:defRPr>
            </a:lvl4pPr>
            <a:lvl5pPr marL="2057400" indent="-228600" defTabSz="909638">
              <a:defRPr sz="1200">
                <a:solidFill>
                  <a:schemeClr val="tx1"/>
                </a:solidFill>
                <a:latin typeface="Arial" charset="0"/>
              </a:defRPr>
            </a:lvl5pPr>
            <a:lvl6pPr marL="2514600" indent="-228600" defTabSz="909638" eaLnBrk="0" fontAlgn="base" hangingPunct="0">
              <a:spcBef>
                <a:spcPct val="30000"/>
              </a:spcBef>
              <a:spcAft>
                <a:spcPct val="0"/>
              </a:spcAft>
              <a:defRPr sz="1200">
                <a:solidFill>
                  <a:schemeClr val="tx1"/>
                </a:solidFill>
                <a:latin typeface="Arial" charset="0"/>
              </a:defRPr>
            </a:lvl6pPr>
            <a:lvl7pPr marL="2971800" indent="-228600" defTabSz="909638" eaLnBrk="0" fontAlgn="base" hangingPunct="0">
              <a:spcBef>
                <a:spcPct val="30000"/>
              </a:spcBef>
              <a:spcAft>
                <a:spcPct val="0"/>
              </a:spcAft>
              <a:defRPr sz="1200">
                <a:solidFill>
                  <a:schemeClr val="tx1"/>
                </a:solidFill>
                <a:latin typeface="Arial" charset="0"/>
              </a:defRPr>
            </a:lvl7pPr>
            <a:lvl8pPr marL="3429000" indent="-228600" defTabSz="909638" eaLnBrk="0" fontAlgn="base" hangingPunct="0">
              <a:spcBef>
                <a:spcPct val="30000"/>
              </a:spcBef>
              <a:spcAft>
                <a:spcPct val="0"/>
              </a:spcAft>
              <a:defRPr sz="1200">
                <a:solidFill>
                  <a:schemeClr val="tx1"/>
                </a:solidFill>
                <a:latin typeface="Arial" charset="0"/>
              </a:defRPr>
            </a:lvl8pPr>
            <a:lvl9pPr marL="3886200" indent="-228600" defTabSz="909638" eaLnBrk="0" fontAlgn="base" hangingPunct="0">
              <a:spcBef>
                <a:spcPct val="30000"/>
              </a:spcBef>
              <a:spcAft>
                <a:spcPct val="0"/>
              </a:spcAft>
              <a:defRPr sz="1200">
                <a:solidFill>
                  <a:schemeClr val="tx1"/>
                </a:solidFill>
                <a:latin typeface="Arial" charset="0"/>
              </a:defRPr>
            </a:lvl9pPr>
          </a:lstStyle>
          <a:p>
            <a:fld id="{2D92986E-3340-4E87-9B8A-AB97C3D7AA00}" type="slidenum">
              <a:rPr lang="ru-RU" altLang="en-US" smtClean="0">
                <a:solidFill>
                  <a:prstClr val="black"/>
                </a:solidFill>
              </a:rPr>
              <a:pPr/>
              <a:t>8</a:t>
            </a:fld>
            <a:endParaRPr lang="ru-RU"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For children the MEANS does NOT</a:t>
            </a:r>
            <a:r>
              <a:rPr lang="en-GB" baseline="0" dirty="0"/>
              <a:t> need to be proved</a:t>
            </a:r>
          </a:p>
          <a:p>
            <a:endParaRPr lang="en-GB" baseline="0" dirty="0"/>
          </a:p>
          <a:p>
            <a:r>
              <a:rPr lang="en-GB" baseline="0" dirty="0"/>
              <a:t>The NRM process for a child is </a:t>
            </a:r>
          </a:p>
          <a:p>
            <a:endParaRPr lang="en-GB" baseline="0" dirty="0"/>
          </a:p>
          <a:p>
            <a:r>
              <a:rPr lang="en-GB" baseline="0" dirty="0" err="1"/>
              <a:t>NRm</a:t>
            </a:r>
            <a:r>
              <a:rPr lang="en-GB" baseline="0" dirty="0"/>
              <a:t> provision for children is …</a:t>
            </a:r>
            <a:endParaRPr lang="en-GB" dirty="0"/>
          </a:p>
        </p:txBody>
      </p:sp>
      <p:sp>
        <p:nvSpPr>
          <p:cNvPr id="4" name="Slide Number Placeholder 3"/>
          <p:cNvSpPr>
            <a:spLocks noGrp="1"/>
          </p:cNvSpPr>
          <p:nvPr>
            <p:ph type="sldNum" sz="quarter" idx="10"/>
          </p:nvPr>
        </p:nvSpPr>
        <p:spPr/>
        <p:txBody>
          <a:bodyPr/>
          <a:lstStyle/>
          <a:p>
            <a:pPr>
              <a:defRPr/>
            </a:pPr>
            <a:fld id="{52085D4B-A4EA-4D32-8793-F9620EE62447}" type="slidenum">
              <a:rPr lang="en-GB" smtClean="0"/>
              <a:pPr>
                <a:defRPr/>
              </a:pPr>
              <a:t>9</a:t>
            </a:fld>
            <a:endParaRPr lang="en-GB"/>
          </a:p>
        </p:txBody>
      </p:sp>
    </p:spTree>
    <p:extLst>
      <p:ext uri="{BB962C8B-B14F-4D97-AF65-F5344CB8AC3E}">
        <p14:creationId xmlns:p14="http://schemas.microsoft.com/office/powerpoint/2010/main" val="300934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a:t>Tell the group to split their flipchart paper into 2 columns: Child	Adult</a:t>
            </a:r>
          </a:p>
          <a:p>
            <a:endParaRPr lang="en-GB" dirty="0"/>
          </a:p>
          <a:p>
            <a:r>
              <a:rPr lang="en-GB" dirty="0"/>
              <a:t>Show the following slides to ensure they have covered everything</a:t>
            </a:r>
          </a:p>
          <a:p>
            <a:endParaRPr lang="en-GB" dirty="0"/>
          </a:p>
          <a:p>
            <a:r>
              <a:rPr lang="en-GB" dirty="0"/>
              <a:t>Indicators both physical &amp; emotional</a:t>
            </a:r>
          </a:p>
          <a:p>
            <a:endParaRPr lang="en-GB" dirty="0"/>
          </a:p>
          <a:p>
            <a:r>
              <a:rPr lang="en-GB" dirty="0"/>
              <a:t>Health – physical, emotional &amp; mental</a:t>
            </a:r>
          </a:p>
          <a:p>
            <a:endParaRPr lang="en-GB" dirty="0"/>
          </a:p>
          <a:p>
            <a:r>
              <a:rPr lang="en-GB" dirty="0"/>
              <a:t>The barriers that would stop a</a:t>
            </a:r>
            <a:r>
              <a:rPr lang="en-GB" baseline="0" dirty="0"/>
              <a:t> victim</a:t>
            </a:r>
            <a:r>
              <a:rPr lang="en-GB" dirty="0"/>
              <a:t> telling us what is happening to them.</a:t>
            </a:r>
          </a:p>
          <a:p>
            <a:endParaRPr lang="en-GB" dirty="0"/>
          </a:p>
          <a:p>
            <a:r>
              <a:rPr lang="en-GB" dirty="0"/>
              <a:t>A handout to be given to cover indicators</a:t>
            </a:r>
            <a:r>
              <a:rPr lang="en-GB" baseline="0" dirty="0"/>
              <a:t>.</a:t>
            </a:r>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10</a:t>
            </a:fld>
            <a:endParaRPr lang="en-US"/>
          </a:p>
        </p:txBody>
      </p:sp>
    </p:spTree>
    <p:extLst>
      <p:ext uri="{BB962C8B-B14F-4D97-AF65-F5344CB8AC3E}">
        <p14:creationId xmlns:p14="http://schemas.microsoft.com/office/powerpoint/2010/main" val="61051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eaLnBrk="1" hangingPunct="1"/>
            <a:r>
              <a:rPr lang="en-US" altLang="en-US" b="1" dirty="0"/>
              <a:t>Trainers</a:t>
            </a:r>
            <a:r>
              <a:rPr lang="en-US" altLang="en-US" b="1" baseline="0" dirty="0"/>
              <a:t> to mention that the list is not exhaustive </a:t>
            </a:r>
          </a:p>
          <a:p>
            <a:pPr eaLnBrk="1" hangingPunct="1"/>
            <a:r>
              <a:rPr lang="en-US" altLang="en-US" baseline="0" dirty="0"/>
              <a:t>Victims may not be aware of their rights to social protection in the UK – there is a minimum wage/ health and safety protection </a:t>
            </a:r>
          </a:p>
          <a:p>
            <a:pPr eaLnBrk="1" hangingPunct="1"/>
            <a:r>
              <a:rPr lang="en-US" altLang="en-US" dirty="0"/>
              <a:t>No passports or papers – traffickers are wise to this now and making sure they have false documents.</a:t>
            </a:r>
          </a:p>
          <a:p>
            <a:pPr eaLnBrk="1" hangingPunct="1">
              <a:lnSpc>
                <a:spcPct val="80000"/>
              </a:lnSpc>
            </a:pPr>
            <a:r>
              <a:rPr lang="en-GB" altLang="en-US" dirty="0"/>
              <a:t>No days off or holiday time &amp; imposed work conditions</a:t>
            </a:r>
          </a:p>
          <a:p>
            <a:pPr eaLnBrk="1" hangingPunct="1">
              <a:lnSpc>
                <a:spcPct val="80000"/>
              </a:lnSpc>
            </a:pPr>
            <a:r>
              <a:rPr lang="en-GB" altLang="en-US" dirty="0"/>
              <a:t>Being restricted from freely leaving work</a:t>
            </a:r>
          </a:p>
          <a:p>
            <a:pPr eaLnBrk="1" hangingPunct="1">
              <a:lnSpc>
                <a:spcPct val="80000"/>
              </a:lnSpc>
            </a:pPr>
            <a:r>
              <a:rPr lang="en-GB" altLang="en-US" dirty="0"/>
              <a:t>Appearing anxious/nervous around ‘Family Member’ or ‘Interpreter’</a:t>
            </a:r>
          </a:p>
          <a:p>
            <a:pPr eaLnBrk="1" hangingPunct="1">
              <a:lnSpc>
                <a:spcPct val="80000"/>
              </a:lnSpc>
            </a:pPr>
            <a:r>
              <a:rPr lang="en-GB" altLang="en-US" dirty="0"/>
              <a:t>Employer providing transportation to/from work daily </a:t>
            </a:r>
          </a:p>
          <a:p>
            <a:pPr eaLnBrk="1" hangingPunct="1">
              <a:lnSpc>
                <a:spcPct val="80000"/>
              </a:lnSpc>
            </a:pPr>
            <a:r>
              <a:rPr lang="en-GB" altLang="en-US" dirty="0"/>
              <a:t>Threats against family members </a:t>
            </a:r>
          </a:p>
          <a:p>
            <a:pPr defTabSz="912602">
              <a:defRPr/>
            </a:pPr>
            <a:r>
              <a:rPr lang="en-GB" altLang="en-US" dirty="0"/>
              <a:t>Signs of physical abuse</a:t>
            </a:r>
          </a:p>
          <a:p>
            <a:pPr eaLnBrk="1" hangingPunct="1">
              <a:lnSpc>
                <a:spcPct val="80000"/>
              </a:lnSpc>
            </a:pPr>
            <a:r>
              <a:rPr lang="en-GB" altLang="en-US" dirty="0"/>
              <a:t>Excessive response Perception of being debt bonded </a:t>
            </a:r>
          </a:p>
          <a:p>
            <a:endParaRPr lang="en-GB" dirty="0"/>
          </a:p>
        </p:txBody>
      </p:sp>
      <p:sp>
        <p:nvSpPr>
          <p:cNvPr id="4" name="Slide Number Placeholder 3"/>
          <p:cNvSpPr>
            <a:spLocks noGrp="1"/>
          </p:cNvSpPr>
          <p:nvPr>
            <p:ph type="sldNum" sz="quarter" idx="10"/>
          </p:nvPr>
        </p:nvSpPr>
        <p:spPr/>
        <p:txBody>
          <a:bodyPr/>
          <a:lstStyle/>
          <a:p>
            <a:fld id="{6C669BC0-B094-BC44-B486-AA6391AE2E1B}" type="slidenum">
              <a:rPr lang="en-US" smtClean="0"/>
              <a:t>11</a:t>
            </a:fld>
            <a:endParaRPr lang="en-US"/>
          </a:p>
        </p:txBody>
      </p:sp>
    </p:spTree>
    <p:extLst>
      <p:ext uri="{BB962C8B-B14F-4D97-AF65-F5344CB8AC3E}">
        <p14:creationId xmlns:p14="http://schemas.microsoft.com/office/powerpoint/2010/main" val="198545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1A049A-A997-42C6-99F3-299C902190B9}"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22170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1A049A-A997-42C6-99F3-299C902190B9}"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323997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1A049A-A997-42C6-99F3-299C902190B9}"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387189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F67006-E66E-4F7B-A878-803994AE2ABA}"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74529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F67006-E66E-4F7B-A878-803994AE2ABA}"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282847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67006-E66E-4F7B-A878-803994AE2ABA}"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1631532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F67006-E66E-4F7B-A878-803994AE2ABA}"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356678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8"/>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812928"/>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F67006-E66E-4F7B-A878-803994AE2ABA}"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312919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F67006-E66E-4F7B-A878-803994AE2ABA}"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2781958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67006-E66E-4F7B-A878-803994AE2ABA}" type="datetimeFigureOut">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379707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27013"/>
            <a:ext cx="3008313" cy="9683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6"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67006-E66E-4F7B-A878-803994AE2ABA}"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274567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1A049A-A997-42C6-99F3-299C902190B9}"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4244747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3"/>
            <a:ext cx="5486400" cy="4730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3578"/>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67006-E66E-4F7B-A878-803994AE2ABA}"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3790402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F67006-E66E-4F7B-A878-803994AE2ABA}"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3685948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F67006-E66E-4F7B-A878-803994AE2ABA}"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C890D-136C-44CA-89FC-1F95A5AD43BE}" type="slidenum">
              <a:rPr lang="en-GB" smtClean="0"/>
              <a:t>‹#›</a:t>
            </a:fld>
            <a:endParaRPr lang="en-GB"/>
          </a:p>
        </p:txBody>
      </p:sp>
    </p:spTree>
    <p:extLst>
      <p:ext uri="{BB962C8B-B14F-4D97-AF65-F5344CB8AC3E}">
        <p14:creationId xmlns:p14="http://schemas.microsoft.com/office/powerpoint/2010/main" val="1262532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51000"/>
            <a:ext cx="8229600" cy="32385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A3DC84D-1ACA-4835-B5C8-B1A8B9645B67}"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89523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F7E374-E46E-46E3-A560-3B672B44EFF6}"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38074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F7E374-E46E-46E3-A560-3B672B44EFF6}"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54440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7E374-E46E-46E3-A560-3B672B44EFF6}"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3264570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F7E374-E46E-46E3-A560-3B672B44EFF6}"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1528528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8"/>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812928"/>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F7E374-E46E-46E3-A560-3B672B44EFF6}"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247622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F7E374-E46E-46E3-A560-3B672B44EFF6}"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77887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A049A-A997-42C6-99F3-299C902190B9}"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1085310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7E374-E46E-46E3-A560-3B672B44EFF6}" type="datetimeFigureOut">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2903908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27013"/>
            <a:ext cx="3008313" cy="9683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6"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7E374-E46E-46E3-A560-3B672B44EFF6}"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215317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3"/>
            <a:ext cx="5486400" cy="4730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3578"/>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7E374-E46E-46E3-A560-3B672B44EFF6}"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1480267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F7E374-E46E-46E3-A560-3B672B44EFF6}"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292645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F7E374-E46E-46E3-A560-3B672B44EFF6}"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3EA44-8C88-439F-9D44-51DE876E3E41}" type="slidenum">
              <a:rPr lang="en-GB" smtClean="0"/>
              <a:t>‹#›</a:t>
            </a:fld>
            <a:endParaRPr lang="en-GB"/>
          </a:p>
        </p:txBody>
      </p:sp>
    </p:spTree>
    <p:extLst>
      <p:ext uri="{BB962C8B-B14F-4D97-AF65-F5344CB8AC3E}">
        <p14:creationId xmlns:p14="http://schemas.microsoft.com/office/powerpoint/2010/main" val="208517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1A049A-A997-42C6-99F3-299C902190B9}"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126089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1A049A-A997-42C6-99F3-299C902190B9}"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305316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1A049A-A997-42C6-99F3-299C902190B9}"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3687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9144000" cy="966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E31A049A-A997-42C6-99F3-299C902190B9}" type="datetimeFigureOut">
              <a:rPr lang="en-GB" smtClean="0"/>
              <a:t>23/06/2025</a:t>
            </a:fld>
            <a:endParaRPr lang="en-GB"/>
          </a:p>
        </p:txBody>
      </p:sp>
      <p:sp>
        <p:nvSpPr>
          <p:cNvPr id="4" name="Slide Number Placeholder 3"/>
          <p:cNvSpPr>
            <a:spLocks noGrp="1"/>
          </p:cNvSpPr>
          <p:nvPr>
            <p:ph type="sldNum" sz="quarter" idx="12"/>
          </p:nvPr>
        </p:nvSpPr>
        <p:spPr/>
        <p:txBody>
          <a:bodyPr/>
          <a:lstStyle/>
          <a:p>
            <a:fld id="{69DA9B85-3AAB-498E-9C26-689C388CE168}" type="slidenum">
              <a:rPr lang="en-GB" smtClean="0"/>
              <a:t>‹#›</a:t>
            </a:fld>
            <a:endParaRPr lang="en-GB"/>
          </a:p>
        </p:txBody>
      </p:sp>
      <p:pic>
        <p:nvPicPr>
          <p:cNvPr id="5" name="Picture 2" descr="Image result for modern slavery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365" y="129857"/>
            <a:ext cx="1581150" cy="482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131840" y="5314890"/>
            <a:ext cx="3059832" cy="400110"/>
          </a:xfrm>
          <a:prstGeom prst="rect">
            <a:avLst/>
          </a:prstGeom>
        </p:spPr>
        <p:txBody>
          <a:bodyPr wrap="square">
            <a:spAutoFit/>
          </a:bodyPr>
          <a:lstStyle/>
          <a:p>
            <a:pPr algn="ctr"/>
            <a:r>
              <a:rPr lang="en-GB" sz="1000" dirty="0"/>
              <a:t>UK Modern Slavery Training </a:t>
            </a:r>
          </a:p>
          <a:p>
            <a:pPr algn="ctr"/>
            <a:r>
              <a:rPr lang="en-GB" sz="1000" dirty="0"/>
              <a:t>Delivery Group</a:t>
            </a:r>
          </a:p>
        </p:txBody>
      </p:sp>
    </p:spTree>
    <p:extLst>
      <p:ext uri="{BB962C8B-B14F-4D97-AF65-F5344CB8AC3E}">
        <p14:creationId xmlns:p14="http://schemas.microsoft.com/office/powerpoint/2010/main" val="245275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A049A-A997-42C6-99F3-299C902190B9}"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312144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A049A-A997-42C6-99F3-299C902190B9}"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A9B85-3AAB-498E-9C26-689C388CE168}" type="slidenum">
              <a:rPr lang="en-GB" smtClean="0"/>
              <a:t>‹#›</a:t>
            </a:fld>
            <a:endParaRPr lang="en-GB"/>
          </a:p>
        </p:txBody>
      </p:sp>
    </p:spTree>
    <p:extLst>
      <p:ext uri="{BB962C8B-B14F-4D97-AF65-F5344CB8AC3E}">
        <p14:creationId xmlns:p14="http://schemas.microsoft.com/office/powerpoint/2010/main" val="12988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31A049A-A997-42C6-99F3-299C902190B9}" type="datetimeFigureOut">
              <a:rPr lang="en-GB" smtClean="0"/>
              <a:t>23/06/2025</a:t>
            </a:fld>
            <a:endParaRPr lang="en-GB"/>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9DA9B85-3AAB-498E-9C26-689C388CE168}" type="slidenum">
              <a:rPr lang="en-GB" smtClean="0"/>
              <a:t>‹#›</a:t>
            </a:fld>
            <a:endParaRPr lang="en-GB"/>
          </a:p>
        </p:txBody>
      </p:sp>
    </p:spTree>
    <p:extLst>
      <p:ext uri="{BB962C8B-B14F-4D97-AF65-F5344CB8AC3E}">
        <p14:creationId xmlns:p14="http://schemas.microsoft.com/office/powerpoint/2010/main" val="169998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9F67006-E66E-4F7B-A878-803994AE2ABA}" type="datetimeFigureOut">
              <a:rPr lang="en-GB" smtClean="0"/>
              <a:t>23/06/2025</a:t>
            </a:fld>
            <a:endParaRPr lang="en-GB"/>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55AC890D-136C-44CA-89FC-1F95A5AD43BE}" type="slidenum">
              <a:rPr lang="en-GB" smtClean="0"/>
              <a:t>‹#›</a:t>
            </a:fld>
            <a:endParaRPr lang="en-GB"/>
          </a:p>
        </p:txBody>
      </p:sp>
      <p:pic>
        <p:nvPicPr>
          <p:cNvPr id="7" name="Picture 2" descr="Image result for modern slavery logo"/>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05272" y="193204"/>
            <a:ext cx="1440160" cy="482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9144000" cy="121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12193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CF7E374-E46E-46E3-A560-3B672B44EFF6}" type="datetimeFigureOut">
              <a:rPr lang="en-GB" smtClean="0"/>
              <a:t>23/06/2025</a:t>
            </a:fld>
            <a:endParaRPr lang="en-GB"/>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D583EA44-8C88-439F-9D44-51DE876E3E41}" type="slidenum">
              <a:rPr lang="en-GB" smtClean="0"/>
              <a:t>‹#›</a:t>
            </a:fld>
            <a:endParaRPr lang="en-GB"/>
          </a:p>
        </p:txBody>
      </p:sp>
      <p:pic>
        <p:nvPicPr>
          <p:cNvPr id="7" name="Picture 2" descr="Image result for modern slavery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7504" y="193204"/>
            <a:ext cx="1581150" cy="482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9144000" cy="96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8156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dern slavery adver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58682" y="1278693"/>
            <a:ext cx="2905067" cy="1912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odern slavery adve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8681" y="2857500"/>
            <a:ext cx="2924809" cy="1683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modern slavery adver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58682" y="4297660"/>
            <a:ext cx="2924809" cy="1420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modern slavery adver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8682" y="4"/>
            <a:ext cx="2905067" cy="14173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1417343"/>
            <a:ext cx="5472608" cy="2062103"/>
          </a:xfrm>
          <a:prstGeom prst="rect">
            <a:avLst/>
          </a:prstGeom>
          <a:noFill/>
        </p:spPr>
        <p:txBody>
          <a:bodyPr wrap="square" rtlCol="0">
            <a:spAutoFit/>
          </a:bodyPr>
          <a:lstStyle/>
          <a:p>
            <a:pPr algn="ctr"/>
            <a:r>
              <a:rPr lang="en-GB" sz="4000" b="1" dirty="0"/>
              <a:t>UK Modern Slavery Awareness  </a:t>
            </a:r>
            <a:endParaRPr lang="en-GB" sz="2400" b="1" dirty="0"/>
          </a:p>
          <a:p>
            <a:pPr algn="ctr"/>
            <a:r>
              <a:rPr lang="en-GB" sz="2400" b="1" dirty="0"/>
              <a:t>Tier 3</a:t>
            </a:r>
            <a:endParaRPr lang="en-GB" sz="2400" dirty="0"/>
          </a:p>
          <a:p>
            <a:pPr algn="ctr"/>
            <a:r>
              <a:rPr lang="en-GB" sz="2400" b="1" dirty="0"/>
              <a:t>Unlock your Learning ( Awareness)  </a:t>
            </a:r>
          </a:p>
        </p:txBody>
      </p:sp>
    </p:spTree>
    <p:extLst>
      <p:ext uri="{BB962C8B-B14F-4D97-AF65-F5344CB8AC3E}">
        <p14:creationId xmlns:p14="http://schemas.microsoft.com/office/powerpoint/2010/main" val="76357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p:nvSpPr>
        <p:spPr>
          <a:xfrm>
            <a:off x="-4110" y="0"/>
            <a:ext cx="9144000" cy="5715000"/>
          </a:xfrm>
          <a:prstGeom prst="rect">
            <a:avLst/>
          </a:prstGeom>
          <a:solidFill>
            <a:schemeClr val="tx1">
              <a:lumMod val="85000"/>
              <a:lumOff val="1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7693" y="769268"/>
            <a:ext cx="8673630" cy="707886"/>
          </a:xfrm>
          <a:prstGeom prst="rect">
            <a:avLst/>
          </a:prstGeom>
        </p:spPr>
        <p:txBody>
          <a:bodyPr wrap="square">
            <a:spAutoFit/>
          </a:bodyPr>
          <a:lstStyle/>
          <a:p>
            <a:pPr algn="ctr"/>
            <a:r>
              <a:rPr lang="en-US" sz="4000" dirty="0">
                <a:solidFill>
                  <a:schemeClr val="bg1"/>
                </a:solidFill>
                <a:latin typeface="+mj-lt"/>
                <a:ea typeface="Museo Sans 900" charset="0"/>
                <a:cs typeface="Gotham-Bold"/>
              </a:rPr>
              <a:t>ACTIVITY</a:t>
            </a:r>
            <a:endParaRPr lang="en-US" sz="4000" dirty="0">
              <a:solidFill>
                <a:schemeClr val="bg1"/>
              </a:solidFill>
              <a:latin typeface="+mj-lt"/>
              <a:cs typeface="Gotham-Light"/>
            </a:endParaRPr>
          </a:p>
        </p:txBody>
      </p:sp>
      <p:sp>
        <p:nvSpPr>
          <p:cNvPr id="8" name="Rectangle 7"/>
          <p:cNvSpPr/>
          <p:nvPr/>
        </p:nvSpPr>
        <p:spPr>
          <a:xfrm>
            <a:off x="1338384" y="1672933"/>
            <a:ext cx="6978032" cy="3231654"/>
          </a:xfrm>
          <a:prstGeom prst="rect">
            <a:avLst/>
          </a:prstGeom>
        </p:spPr>
        <p:txBody>
          <a:bodyPr wrap="square">
            <a:spAutoFit/>
          </a:bodyPr>
          <a:lstStyle/>
          <a:p>
            <a:pPr>
              <a:spcBef>
                <a:spcPct val="20000"/>
              </a:spcBef>
            </a:pPr>
            <a:r>
              <a:rPr lang="en-US" sz="2000" b="1" dirty="0">
                <a:solidFill>
                  <a:srgbClr val="FFFFFF"/>
                </a:solidFill>
                <a:ea typeface="Museo Sans 700" charset="0"/>
                <a:cs typeface="Avenir Next Regular"/>
              </a:rPr>
              <a:t>Discuss, in the context of your role in your </a:t>
            </a:r>
            <a:r>
              <a:rPr lang="en-US" sz="2000" b="1" dirty="0" err="1">
                <a:solidFill>
                  <a:srgbClr val="FFFFFF"/>
                </a:solidFill>
                <a:ea typeface="Museo Sans 700" charset="0"/>
                <a:cs typeface="Avenir Next Regular"/>
              </a:rPr>
              <a:t>organisation</a:t>
            </a:r>
            <a:r>
              <a:rPr lang="en-US" sz="2000" b="1" dirty="0">
                <a:solidFill>
                  <a:srgbClr val="FFFFFF"/>
                </a:solidFill>
                <a:ea typeface="Museo Sans 700" charset="0"/>
                <a:cs typeface="Avenir Next Regular"/>
              </a:rPr>
              <a:t>, how you would </a:t>
            </a:r>
            <a:r>
              <a:rPr lang="en-US" sz="2000" b="1" dirty="0" err="1">
                <a:solidFill>
                  <a:srgbClr val="FFFFFF"/>
                </a:solidFill>
                <a:ea typeface="Museo Sans 700" charset="0"/>
                <a:cs typeface="Avenir Next Regular"/>
              </a:rPr>
              <a:t>recognise</a:t>
            </a:r>
            <a:r>
              <a:rPr lang="en-US" sz="2000" b="1" dirty="0">
                <a:solidFill>
                  <a:srgbClr val="FFFFFF"/>
                </a:solidFill>
                <a:ea typeface="Museo Sans 700" charset="0"/>
                <a:cs typeface="Avenir Next Regular"/>
              </a:rPr>
              <a:t>:</a:t>
            </a:r>
          </a:p>
          <a:p>
            <a:pPr>
              <a:spcBef>
                <a:spcPct val="20000"/>
              </a:spcBef>
            </a:pPr>
            <a:endParaRPr lang="en-US"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The signs/indicators of a victim of Modern Slavery;</a:t>
            </a:r>
          </a:p>
          <a:p>
            <a:pPr marL="342900" indent="-342900">
              <a:spcBef>
                <a:spcPct val="20000"/>
              </a:spcBef>
              <a:buFont typeface="Arial" panose="020B0604020202020204" pitchFamily="34" charset="0"/>
              <a:buChar char="•"/>
            </a:pPr>
            <a:endParaRPr lang="en-US"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The barriers that would prevent a potential victim of Modern Slavery coming forward / seeking help.</a:t>
            </a:r>
          </a:p>
          <a:p>
            <a:pPr marL="342900" indent="-342900">
              <a:spcBef>
                <a:spcPct val="20000"/>
              </a:spcBef>
              <a:buFont typeface="Arial" panose="020B0604020202020204" pitchFamily="34" charset="0"/>
              <a:buChar char="•"/>
            </a:pPr>
            <a:endParaRPr lang="en-US"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endParaRPr lang="en-US" sz="2000" b="1" dirty="0">
              <a:solidFill>
                <a:srgbClr val="FFFFFF"/>
              </a:solidFill>
              <a:ea typeface="Museo Sans 700" charset="0"/>
              <a:cs typeface="Avenir Next Regular"/>
            </a:endParaRPr>
          </a:p>
        </p:txBody>
      </p:sp>
      <p:sp>
        <p:nvSpPr>
          <p:cNvPr id="3" name="Rectangle 2"/>
          <p:cNvSpPr/>
          <p:nvPr/>
        </p:nvSpPr>
        <p:spPr>
          <a:xfrm>
            <a:off x="2338508" y="5278983"/>
            <a:ext cx="4572000" cy="400110"/>
          </a:xfrm>
          <a:prstGeom prst="rect">
            <a:avLst/>
          </a:prstGeom>
        </p:spPr>
        <p:txBody>
          <a:bodyPr>
            <a:spAutoFit/>
          </a:bodyPr>
          <a:lstStyle/>
          <a:p>
            <a:pPr algn="ctr"/>
            <a:r>
              <a:rPr lang="en-GB" sz="1000" dirty="0">
                <a:solidFill>
                  <a:schemeClr val="bg1"/>
                </a:solidFill>
              </a:rPr>
              <a:t>UK Modern Slavery Training </a:t>
            </a:r>
          </a:p>
          <a:p>
            <a:pPr algn="ctr"/>
            <a:r>
              <a:rPr lang="en-GB" sz="1000" dirty="0">
                <a:solidFill>
                  <a:schemeClr val="bg1"/>
                </a:solidFill>
              </a:rPr>
              <a:t>Delivery Group</a:t>
            </a:r>
          </a:p>
        </p:txBody>
      </p:sp>
    </p:spTree>
    <p:extLst>
      <p:ext uri="{BB962C8B-B14F-4D97-AF65-F5344CB8AC3E}">
        <p14:creationId xmlns:p14="http://schemas.microsoft.com/office/powerpoint/2010/main" val="277925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dern slavery adve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941" y="1357336"/>
            <a:ext cx="2905067" cy="15490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odern slavery adver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8940" y="2906428"/>
            <a:ext cx="2924809" cy="15001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odern slavery adver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8941" y="4338401"/>
            <a:ext cx="2924809" cy="1376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modern slavery adver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38941" y="0"/>
            <a:ext cx="2924809" cy="1357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5122" y="785259"/>
            <a:ext cx="5040560" cy="584775"/>
          </a:xfrm>
          <a:prstGeom prst="rect">
            <a:avLst/>
          </a:prstGeom>
          <a:noFill/>
        </p:spPr>
        <p:txBody>
          <a:bodyPr wrap="square" rtlCol="0">
            <a:spAutoFit/>
          </a:bodyPr>
          <a:lstStyle/>
          <a:p>
            <a:r>
              <a:rPr lang="en-GB" sz="3200" b="1" dirty="0">
                <a:solidFill>
                  <a:srgbClr val="C00000"/>
                </a:solidFill>
                <a:latin typeface="+mj-lt"/>
              </a:rPr>
              <a:t>SIGNS &amp; INDICATORS</a:t>
            </a:r>
          </a:p>
        </p:txBody>
      </p:sp>
      <p:sp>
        <p:nvSpPr>
          <p:cNvPr id="3" name="TextBox 2"/>
          <p:cNvSpPr txBox="1"/>
          <p:nvPr/>
        </p:nvSpPr>
        <p:spPr>
          <a:xfrm>
            <a:off x="454636" y="1514549"/>
            <a:ext cx="5843397"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Having no personal identification or passport/documents held  by someone else</a:t>
            </a:r>
          </a:p>
        </p:txBody>
      </p:sp>
      <p:sp>
        <p:nvSpPr>
          <p:cNvPr id="4" name="Rectangle 3"/>
          <p:cNvSpPr/>
          <p:nvPr/>
        </p:nvSpPr>
        <p:spPr>
          <a:xfrm>
            <a:off x="442019" y="2043814"/>
            <a:ext cx="5843396" cy="584775"/>
          </a:xfrm>
          <a:prstGeom prst="rect">
            <a:avLst/>
          </a:prstGeom>
        </p:spPr>
        <p:txBody>
          <a:bodyPr wrap="square">
            <a:spAutoFit/>
          </a:bodyPr>
          <a:lstStyle/>
          <a:p>
            <a:pPr marL="285750" indent="-285750">
              <a:buFont typeface="Arial" panose="020B0604020202020204" pitchFamily="34" charset="0"/>
              <a:buChar char="•"/>
            </a:pPr>
            <a:r>
              <a:rPr lang="en-GB" sz="1600" dirty="0"/>
              <a:t>Lack of money/control over own finances or excessive wage reductions</a:t>
            </a:r>
          </a:p>
        </p:txBody>
      </p:sp>
      <p:sp>
        <p:nvSpPr>
          <p:cNvPr id="5" name="Rectangle 4"/>
          <p:cNvSpPr/>
          <p:nvPr/>
        </p:nvSpPr>
        <p:spPr>
          <a:xfrm>
            <a:off x="454628" y="2609650"/>
            <a:ext cx="4572000" cy="338554"/>
          </a:xfrm>
          <a:prstGeom prst="rect">
            <a:avLst/>
          </a:prstGeom>
        </p:spPr>
        <p:txBody>
          <a:bodyPr>
            <a:spAutoFit/>
          </a:bodyPr>
          <a:lstStyle/>
          <a:p>
            <a:pPr marL="285750" indent="-285750">
              <a:buFont typeface="Arial" panose="020B0604020202020204" pitchFamily="34" charset="0"/>
              <a:buChar char="•"/>
            </a:pPr>
            <a:r>
              <a:rPr lang="en-GB" sz="1600" dirty="0"/>
              <a:t>Living/sleeping in place of work</a:t>
            </a:r>
          </a:p>
        </p:txBody>
      </p:sp>
      <p:sp>
        <p:nvSpPr>
          <p:cNvPr id="7" name="Rectangle 6"/>
          <p:cNvSpPr/>
          <p:nvPr/>
        </p:nvSpPr>
        <p:spPr>
          <a:xfrm>
            <a:off x="454628" y="2906429"/>
            <a:ext cx="5294718" cy="584775"/>
          </a:xfrm>
          <a:prstGeom prst="rect">
            <a:avLst/>
          </a:prstGeom>
        </p:spPr>
        <p:txBody>
          <a:bodyPr wrap="square">
            <a:spAutoFit/>
          </a:bodyPr>
          <a:lstStyle/>
          <a:p>
            <a:pPr marL="285750" indent="-285750">
              <a:buFont typeface="Arial" panose="020B0604020202020204" pitchFamily="34" charset="0"/>
              <a:buChar char="•"/>
            </a:pPr>
            <a:r>
              <a:rPr lang="en-GB" sz="1600" dirty="0"/>
              <a:t>Evidence of control of movement either as an individual or a group</a:t>
            </a:r>
          </a:p>
        </p:txBody>
      </p:sp>
      <p:sp>
        <p:nvSpPr>
          <p:cNvPr id="8" name="TextBox 7"/>
          <p:cNvSpPr txBox="1"/>
          <p:nvPr/>
        </p:nvSpPr>
        <p:spPr>
          <a:xfrm>
            <a:off x="468630" y="3468426"/>
            <a:ext cx="570154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Limited contact with family and/or limited social contact</a:t>
            </a:r>
          </a:p>
        </p:txBody>
      </p:sp>
      <p:sp>
        <p:nvSpPr>
          <p:cNvPr id="9" name="Rectangle 8"/>
          <p:cNvSpPr/>
          <p:nvPr/>
        </p:nvSpPr>
        <p:spPr>
          <a:xfrm>
            <a:off x="468630" y="3756848"/>
            <a:ext cx="5701547" cy="584775"/>
          </a:xfrm>
          <a:prstGeom prst="rect">
            <a:avLst/>
          </a:prstGeom>
        </p:spPr>
        <p:txBody>
          <a:bodyPr wrap="square">
            <a:spAutoFit/>
          </a:bodyPr>
          <a:lstStyle/>
          <a:p>
            <a:pPr marL="285750" indent="-285750">
              <a:buFont typeface="Arial" panose="020B0604020202020204" pitchFamily="34" charset="0"/>
              <a:buChar char="•"/>
            </a:pPr>
            <a:r>
              <a:rPr lang="en-GB" sz="1600" dirty="0"/>
              <a:t>Others seeking to speak for the person you are trying to engage with</a:t>
            </a:r>
          </a:p>
        </p:txBody>
      </p:sp>
      <p:sp>
        <p:nvSpPr>
          <p:cNvPr id="10" name="TextBox 9"/>
          <p:cNvSpPr txBox="1"/>
          <p:nvPr/>
        </p:nvSpPr>
        <p:spPr>
          <a:xfrm>
            <a:off x="468623" y="4338401"/>
            <a:ext cx="4317842"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Living or found in ‘degrading’ conditions</a:t>
            </a:r>
          </a:p>
        </p:txBody>
      </p:sp>
      <p:sp>
        <p:nvSpPr>
          <p:cNvPr id="12" name="TextBox 11"/>
          <p:cNvSpPr txBox="1"/>
          <p:nvPr/>
        </p:nvSpPr>
        <p:spPr>
          <a:xfrm>
            <a:off x="468623" y="4738072"/>
            <a:ext cx="5472608"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Multiple occupancy living accommodation</a:t>
            </a:r>
          </a:p>
        </p:txBody>
      </p:sp>
      <p:sp>
        <p:nvSpPr>
          <p:cNvPr id="13" name="Rectangle 12"/>
          <p:cNvSpPr/>
          <p:nvPr/>
        </p:nvSpPr>
        <p:spPr>
          <a:xfrm>
            <a:off x="2402969" y="5279199"/>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Tree>
    <p:extLst>
      <p:ext uri="{BB962C8B-B14F-4D97-AF65-F5344CB8AC3E}">
        <p14:creationId xmlns:p14="http://schemas.microsoft.com/office/powerpoint/2010/main" val="36556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dern slavery adve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941" y="1357336"/>
            <a:ext cx="2905067" cy="15490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odern slavery adver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8940" y="2906428"/>
            <a:ext cx="2924809" cy="15001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odern slavery adver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8941" y="4382858"/>
            <a:ext cx="2924809" cy="133214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modern slavery adver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38941" y="0"/>
            <a:ext cx="2924809" cy="1357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8355" y="785259"/>
            <a:ext cx="5040560" cy="584775"/>
          </a:xfrm>
          <a:prstGeom prst="rect">
            <a:avLst/>
          </a:prstGeom>
          <a:noFill/>
        </p:spPr>
        <p:txBody>
          <a:bodyPr wrap="square" rtlCol="0">
            <a:spAutoFit/>
          </a:bodyPr>
          <a:lstStyle/>
          <a:p>
            <a:r>
              <a:rPr lang="en-GB" sz="3200" b="1" dirty="0">
                <a:solidFill>
                  <a:srgbClr val="C00000"/>
                </a:solidFill>
                <a:latin typeface="+mj-lt"/>
              </a:rPr>
              <a:t>SIGNS &amp; INDICATORS</a:t>
            </a:r>
          </a:p>
        </p:txBody>
      </p:sp>
      <p:sp>
        <p:nvSpPr>
          <p:cNvPr id="3" name="TextBox 2"/>
          <p:cNvSpPr txBox="1"/>
          <p:nvPr/>
        </p:nvSpPr>
        <p:spPr>
          <a:xfrm>
            <a:off x="426441" y="1460349"/>
            <a:ext cx="584339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Children not in education</a:t>
            </a:r>
          </a:p>
        </p:txBody>
      </p:sp>
      <p:sp>
        <p:nvSpPr>
          <p:cNvPr id="4" name="Rectangle 3"/>
          <p:cNvSpPr/>
          <p:nvPr/>
        </p:nvSpPr>
        <p:spPr>
          <a:xfrm>
            <a:off x="429683" y="1847179"/>
            <a:ext cx="5843396" cy="584775"/>
          </a:xfrm>
          <a:prstGeom prst="rect">
            <a:avLst/>
          </a:prstGeom>
        </p:spPr>
        <p:txBody>
          <a:bodyPr wrap="square">
            <a:spAutoFit/>
          </a:bodyPr>
          <a:lstStyle/>
          <a:p>
            <a:pPr marL="285750" indent="-285750">
              <a:buFont typeface="Arial" panose="020B0604020202020204" pitchFamily="34" charset="0"/>
              <a:buChar char="•"/>
            </a:pPr>
            <a:r>
              <a:rPr lang="en-GB" sz="1600" dirty="0"/>
              <a:t>Children living with non-relevant families or relationship between child and adult unclear</a:t>
            </a:r>
          </a:p>
        </p:txBody>
      </p:sp>
      <p:sp>
        <p:nvSpPr>
          <p:cNvPr id="5" name="Rectangle 4"/>
          <p:cNvSpPr/>
          <p:nvPr/>
        </p:nvSpPr>
        <p:spPr>
          <a:xfrm>
            <a:off x="427861" y="2382867"/>
            <a:ext cx="4572000" cy="338554"/>
          </a:xfrm>
          <a:prstGeom prst="rect">
            <a:avLst/>
          </a:prstGeom>
        </p:spPr>
        <p:txBody>
          <a:bodyPr>
            <a:spAutoFit/>
          </a:bodyPr>
          <a:lstStyle/>
          <a:p>
            <a:pPr marL="285750" indent="-285750">
              <a:buFont typeface="Arial" panose="020B0604020202020204" pitchFamily="34" charset="0"/>
              <a:buChar char="•"/>
            </a:pPr>
            <a:r>
              <a:rPr lang="en-GB" sz="1600" dirty="0"/>
              <a:t>Signs of branding/ ownership</a:t>
            </a:r>
          </a:p>
        </p:txBody>
      </p:sp>
      <p:sp>
        <p:nvSpPr>
          <p:cNvPr id="7" name="Rectangle 6"/>
          <p:cNvSpPr/>
          <p:nvPr/>
        </p:nvSpPr>
        <p:spPr>
          <a:xfrm>
            <a:off x="439208" y="2706184"/>
            <a:ext cx="5294718" cy="338554"/>
          </a:xfrm>
          <a:prstGeom prst="rect">
            <a:avLst/>
          </a:prstGeom>
        </p:spPr>
        <p:txBody>
          <a:bodyPr wrap="square">
            <a:spAutoFit/>
          </a:bodyPr>
          <a:lstStyle/>
          <a:p>
            <a:pPr marL="285750" indent="-285750">
              <a:buFont typeface="Arial" panose="020B0604020202020204" pitchFamily="34" charset="0"/>
              <a:buChar char="•"/>
            </a:pPr>
            <a:r>
              <a:rPr lang="en-GB" sz="1600" dirty="0"/>
              <a:t>Perception of being in debt to someone</a:t>
            </a:r>
          </a:p>
        </p:txBody>
      </p:sp>
      <p:sp>
        <p:nvSpPr>
          <p:cNvPr id="8" name="TextBox 7"/>
          <p:cNvSpPr txBox="1"/>
          <p:nvPr/>
        </p:nvSpPr>
        <p:spPr>
          <a:xfrm>
            <a:off x="427863" y="3048068"/>
            <a:ext cx="5701547"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Injuries apparently as a result of assault or ill treatment, as a result of work, or from restraints such as shackles or rope</a:t>
            </a:r>
          </a:p>
        </p:txBody>
      </p:sp>
      <p:sp>
        <p:nvSpPr>
          <p:cNvPr id="9" name="Rectangle 8"/>
          <p:cNvSpPr/>
          <p:nvPr/>
        </p:nvSpPr>
        <p:spPr>
          <a:xfrm>
            <a:off x="429690" y="3586911"/>
            <a:ext cx="5701547" cy="338554"/>
          </a:xfrm>
          <a:prstGeom prst="rect">
            <a:avLst/>
          </a:prstGeom>
        </p:spPr>
        <p:txBody>
          <a:bodyPr wrap="square">
            <a:spAutoFit/>
          </a:bodyPr>
          <a:lstStyle/>
          <a:p>
            <a:pPr marL="285750" indent="-285750">
              <a:buFont typeface="Arial" panose="020B0604020202020204" pitchFamily="34" charset="0"/>
              <a:buChar char="•"/>
            </a:pPr>
            <a:r>
              <a:rPr lang="en-GB" sz="1600" dirty="0"/>
              <a:t>Limited access to medical or dental care</a:t>
            </a:r>
          </a:p>
        </p:txBody>
      </p:sp>
      <p:sp>
        <p:nvSpPr>
          <p:cNvPr id="10" name="TextBox 9"/>
          <p:cNvSpPr txBox="1"/>
          <p:nvPr/>
        </p:nvSpPr>
        <p:spPr>
          <a:xfrm>
            <a:off x="429683" y="3877082"/>
            <a:ext cx="4317842"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Fearful of police or authority figures</a:t>
            </a:r>
          </a:p>
        </p:txBody>
      </p:sp>
      <p:sp>
        <p:nvSpPr>
          <p:cNvPr id="12" name="TextBox 11"/>
          <p:cNvSpPr txBox="1"/>
          <p:nvPr/>
        </p:nvSpPr>
        <p:spPr>
          <a:xfrm>
            <a:off x="439208" y="4139204"/>
            <a:ext cx="5472608"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Evidence of  fear towards a dominant male or female (fear, shying away, overly suggestive)</a:t>
            </a:r>
          </a:p>
        </p:txBody>
      </p:sp>
      <p:sp>
        <p:nvSpPr>
          <p:cNvPr id="13" name="Rectangle 12"/>
          <p:cNvSpPr/>
          <p:nvPr/>
        </p:nvSpPr>
        <p:spPr>
          <a:xfrm>
            <a:off x="2402969" y="5279199"/>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
        <p:nvSpPr>
          <p:cNvPr id="11" name="TextBox 10"/>
          <p:cNvSpPr txBox="1"/>
          <p:nvPr/>
        </p:nvSpPr>
        <p:spPr>
          <a:xfrm>
            <a:off x="439208" y="4738524"/>
            <a:ext cx="4968552"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Lifestyles they cannot afford e.g. new mobile, clothes, money etc.</a:t>
            </a:r>
          </a:p>
        </p:txBody>
      </p:sp>
    </p:spTree>
    <p:extLst>
      <p:ext uri="{BB962C8B-B14F-4D97-AF65-F5344CB8AC3E}">
        <p14:creationId xmlns:p14="http://schemas.microsoft.com/office/powerpoint/2010/main" val="39435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3"/>
          <p:cNvSpPr>
            <a:spLocks noGrp="1"/>
          </p:cNvSpPr>
          <p:nvPr>
            <p:ph type="sldNum" sz="quarter" idx="10"/>
          </p:nvPr>
        </p:nvSpPr>
        <p:spPr/>
        <p:txBody>
          <a:bodyPr/>
          <a:lstStyle/>
          <a:p>
            <a:fld id="{ECCC1D2D-B8F5-430B-9075-3C23ED9963B8}" type="slidenum">
              <a:rPr lang="en-US" altLang="en-US"/>
              <a:pPr/>
              <a:t>13</a:t>
            </a:fld>
            <a:endParaRPr lang="en-US" altLang="en-US"/>
          </a:p>
        </p:txBody>
      </p:sp>
      <p:pic>
        <p:nvPicPr>
          <p:cNvPr id="11265"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7598" y="998505"/>
            <a:ext cx="3309467" cy="45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1266" name="Rectangle 2"/>
          <p:cNvSpPr>
            <a:spLocks noGrp="1" noChangeArrowheads="1"/>
          </p:cNvSpPr>
          <p:nvPr>
            <p:ph type="title"/>
          </p:nvPr>
        </p:nvSpPr>
        <p:spPr>
          <a:xfrm>
            <a:off x="1483956" y="-26402"/>
            <a:ext cx="6169608" cy="979303"/>
          </a:xfrm>
          <a:ln/>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tabLst>
                <a:tab pos="314535" algn="l"/>
                <a:tab pos="638057" algn="l"/>
                <a:tab pos="952593" algn="l"/>
                <a:tab pos="1267128" algn="l"/>
                <a:tab pos="1590650" algn="l"/>
                <a:tab pos="1905185" algn="l"/>
                <a:tab pos="2228707" algn="l"/>
                <a:tab pos="2543243" algn="l"/>
                <a:tab pos="2857778" algn="l"/>
                <a:tab pos="3181300" algn="l"/>
                <a:tab pos="3495835" algn="l"/>
                <a:tab pos="3810371" algn="l"/>
                <a:tab pos="4133892" algn="l"/>
                <a:tab pos="4448428" algn="l"/>
                <a:tab pos="4771950" algn="l"/>
                <a:tab pos="5086485" algn="l"/>
                <a:tab pos="5401020" algn="l"/>
                <a:tab pos="5724542" algn="l"/>
                <a:tab pos="6039078" algn="l"/>
                <a:tab pos="6353613" algn="l"/>
                <a:tab pos="6362600" algn="l"/>
              </a:tabLst>
            </a:pPr>
            <a:r>
              <a:rPr lang="en-US" altLang="en-US" dirty="0">
                <a:ea typeface="Trebuchet MS" panose="020B0603020202020204" pitchFamily="34" charset="0"/>
                <a:cs typeface="Trebuchet MS" panose="020B0603020202020204" pitchFamily="34" charset="0"/>
                <a:sym typeface="Trebuchet MS" panose="020B0603020202020204" pitchFamily="34" charset="0"/>
              </a:rPr>
              <a:t>Children Signs and Indicators</a:t>
            </a:r>
            <a:endParaRPr lang="en-US" altLang="en-US" dirty="0">
              <a:sym typeface="Trebuchet MS" panose="020B0603020202020204" pitchFamily="34" charset="0"/>
            </a:endParaRPr>
          </a:p>
        </p:txBody>
      </p:sp>
      <p:grpSp>
        <p:nvGrpSpPr>
          <p:cNvPr id="11314" name="Group 50"/>
          <p:cNvGrpSpPr>
            <a:grpSpLocks/>
          </p:cNvGrpSpPr>
          <p:nvPr/>
        </p:nvGrpSpPr>
        <p:grpSpPr bwMode="auto">
          <a:xfrm>
            <a:off x="3516021" y="2719649"/>
            <a:ext cx="1529560" cy="841449"/>
            <a:chOff x="0" y="0"/>
            <a:chExt cx="992" cy="688"/>
          </a:xfrm>
        </p:grpSpPr>
        <p:sp>
          <p:nvSpPr>
            <p:cNvPr id="11312" name="AutoShape 48"/>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13" name="Rectangle 49"/>
            <p:cNvSpPr>
              <a:spLocks/>
            </p:cNvSpPr>
            <p:nvPr/>
          </p:nvSpPr>
          <p:spPr bwMode="auto">
            <a:xfrm>
              <a:off x="36" y="140"/>
              <a:ext cx="9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1pPr>
              <a:lvl2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2pPr>
              <a:lvl3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3pPr>
              <a:lvl4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4pPr>
              <a:lvl5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5pPr>
              <a:lvl6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6pPr>
              <a:lvl7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7pPr>
              <a:lvl8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8pPr>
              <a:lvl9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9pPr>
            </a:lstStyle>
            <a:p>
              <a:pPr algn="ctr">
                <a:lnSpc>
                  <a:spcPct val="92000"/>
                </a:lnSpc>
              </a:pPr>
              <a:r>
                <a:rPr lang="en-US" altLang="en-US" dirty="0">
                  <a:cs typeface="Arial" panose="020B0604020202020204" pitchFamily="34" charset="0"/>
                </a:rPr>
                <a:t>In/out vehicles driven by unknown/ concerning adults</a:t>
              </a:r>
            </a:p>
          </p:txBody>
        </p:sp>
      </p:grpSp>
      <p:grpSp>
        <p:nvGrpSpPr>
          <p:cNvPr id="11317" name="Group 53"/>
          <p:cNvGrpSpPr>
            <a:grpSpLocks/>
          </p:cNvGrpSpPr>
          <p:nvPr/>
        </p:nvGrpSpPr>
        <p:grpSpPr bwMode="auto">
          <a:xfrm>
            <a:off x="1208545" y="3602947"/>
            <a:ext cx="1607210" cy="825687"/>
            <a:chOff x="0" y="0"/>
            <a:chExt cx="992" cy="688"/>
          </a:xfrm>
        </p:grpSpPr>
        <p:sp>
          <p:nvSpPr>
            <p:cNvPr id="11315" name="AutoShape 51"/>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16" name="Rectangle 52"/>
            <p:cNvSpPr>
              <a:spLocks/>
            </p:cNvSpPr>
            <p:nvPr/>
          </p:nvSpPr>
          <p:spPr bwMode="auto">
            <a:xfrm>
              <a:off x="36" y="104"/>
              <a:ext cx="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Frequenting areas known for sex work/ CSE hot spots</a:t>
              </a:r>
            </a:p>
          </p:txBody>
        </p:sp>
      </p:grpSp>
      <p:grpSp>
        <p:nvGrpSpPr>
          <p:cNvPr id="11320" name="Group 56"/>
          <p:cNvGrpSpPr>
            <a:grpSpLocks/>
          </p:cNvGrpSpPr>
          <p:nvPr/>
        </p:nvGrpSpPr>
        <p:grpSpPr bwMode="auto">
          <a:xfrm>
            <a:off x="968285" y="4474237"/>
            <a:ext cx="1417141" cy="837088"/>
            <a:chOff x="0" y="0"/>
            <a:chExt cx="1097" cy="715"/>
          </a:xfrm>
        </p:grpSpPr>
        <p:sp>
          <p:nvSpPr>
            <p:cNvPr id="11318" name="AutoShape 54"/>
            <p:cNvSpPr>
              <a:spLocks/>
            </p:cNvSpPr>
            <p:nvPr/>
          </p:nvSpPr>
          <p:spPr bwMode="auto">
            <a:xfrm>
              <a:off x="0" y="0"/>
              <a:ext cx="1097" cy="715"/>
            </a:xfrm>
            <a:prstGeom prst="roundRect">
              <a:avLst>
                <a:gd name="adj" fmla="val 17440"/>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19" name="Rectangle 55"/>
            <p:cNvSpPr>
              <a:spLocks/>
            </p:cNvSpPr>
            <p:nvPr/>
          </p:nvSpPr>
          <p:spPr bwMode="auto">
            <a:xfrm>
              <a:off x="36" y="117"/>
              <a:ext cx="10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67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Unexplained money/clothes/ items</a:t>
              </a:r>
            </a:p>
          </p:txBody>
        </p:sp>
      </p:grpSp>
      <p:grpSp>
        <p:nvGrpSpPr>
          <p:cNvPr id="11323" name="Group 59"/>
          <p:cNvGrpSpPr>
            <a:grpSpLocks/>
          </p:cNvGrpSpPr>
          <p:nvPr/>
        </p:nvGrpSpPr>
        <p:grpSpPr bwMode="auto">
          <a:xfrm>
            <a:off x="2852976" y="3593693"/>
            <a:ext cx="1071473" cy="858091"/>
            <a:chOff x="0" y="0"/>
            <a:chExt cx="992" cy="688"/>
          </a:xfrm>
        </p:grpSpPr>
        <p:sp>
          <p:nvSpPr>
            <p:cNvPr id="11321" name="AutoShape 57"/>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22" name="Rectangle 58"/>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Peers involved in CSE</a:t>
              </a:r>
            </a:p>
          </p:txBody>
        </p:sp>
      </p:grpSp>
      <p:grpSp>
        <p:nvGrpSpPr>
          <p:cNvPr id="11326" name="Group 62"/>
          <p:cNvGrpSpPr>
            <a:grpSpLocks/>
          </p:cNvGrpSpPr>
          <p:nvPr/>
        </p:nvGrpSpPr>
        <p:grpSpPr bwMode="auto">
          <a:xfrm>
            <a:off x="2137056" y="2717097"/>
            <a:ext cx="1343661" cy="850358"/>
            <a:chOff x="-36" y="0"/>
            <a:chExt cx="1028" cy="688"/>
          </a:xfrm>
        </p:grpSpPr>
        <p:sp>
          <p:nvSpPr>
            <p:cNvPr id="11324" name="AutoShape 60"/>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25" name="Rectangle 61"/>
            <p:cNvSpPr>
              <a:spLocks/>
            </p:cNvSpPr>
            <p:nvPr/>
          </p:nvSpPr>
          <p:spPr bwMode="auto">
            <a:xfrm>
              <a:off x="-36" y="40"/>
              <a:ext cx="99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Significantly older ‘boyfriend’</a:t>
              </a:r>
            </a:p>
          </p:txBody>
        </p:sp>
      </p:grpSp>
      <p:grpSp>
        <p:nvGrpSpPr>
          <p:cNvPr id="11329" name="Group 65"/>
          <p:cNvGrpSpPr>
            <a:grpSpLocks/>
          </p:cNvGrpSpPr>
          <p:nvPr/>
        </p:nvGrpSpPr>
        <p:grpSpPr bwMode="auto">
          <a:xfrm>
            <a:off x="3650566" y="4474240"/>
            <a:ext cx="1267994" cy="825686"/>
            <a:chOff x="0" y="0"/>
            <a:chExt cx="992" cy="688"/>
          </a:xfrm>
        </p:grpSpPr>
        <p:sp>
          <p:nvSpPr>
            <p:cNvPr id="11327" name="AutoShape 63"/>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28" name="Rectangle 64"/>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Physical assault by the older ‘boyfriend’</a:t>
              </a:r>
            </a:p>
          </p:txBody>
        </p:sp>
      </p:grpSp>
      <p:grpSp>
        <p:nvGrpSpPr>
          <p:cNvPr id="11332" name="Group 68"/>
          <p:cNvGrpSpPr>
            <a:grpSpLocks/>
          </p:cNvGrpSpPr>
          <p:nvPr/>
        </p:nvGrpSpPr>
        <p:grpSpPr bwMode="auto">
          <a:xfrm>
            <a:off x="4959143" y="4466887"/>
            <a:ext cx="1558040" cy="825687"/>
            <a:chOff x="0" y="0"/>
            <a:chExt cx="992" cy="688"/>
          </a:xfrm>
        </p:grpSpPr>
        <p:sp>
          <p:nvSpPr>
            <p:cNvPr id="11330" name="AutoShape 66"/>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31" name="Rectangle 67"/>
            <p:cNvSpPr>
              <a:spLocks/>
            </p:cNvSpPr>
            <p:nvPr/>
          </p:nvSpPr>
          <p:spPr bwMode="auto">
            <a:xfrm>
              <a:off x="36" y="44"/>
              <a:ext cx="9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1pPr>
              <a:lvl2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2pPr>
              <a:lvl3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3pPr>
              <a:lvl4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4pPr>
              <a:lvl5pPr>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5pPr>
              <a:lvl6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6pPr>
              <a:lvl7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7pPr>
              <a:lvl8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8pPr>
              <a:lvl9pPr fontAlgn="base">
                <a:spcBef>
                  <a:spcPct val="0"/>
                </a:spcBef>
                <a:spcAft>
                  <a:spcPct val="0"/>
                </a:spcAft>
                <a:tabLst>
                  <a:tab pos="444500" algn="l"/>
                  <a:tab pos="901700" algn="l"/>
                  <a:tab pos="1346200" algn="l"/>
                  <a:tab pos="1790700" algn="l"/>
                  <a:tab pos="2247900" algn="l"/>
                  <a:tab pos="2692400" algn="l"/>
                  <a:tab pos="3149600" algn="l"/>
                  <a:tab pos="3594100" algn="l"/>
                  <a:tab pos="4038600" algn="l"/>
                  <a:tab pos="4495800" algn="l"/>
                  <a:tab pos="4940300" algn="l"/>
                  <a:tab pos="5384800" algn="l"/>
                  <a:tab pos="5842000" algn="l"/>
                  <a:tab pos="6286500" algn="l"/>
                  <a:tab pos="6743700" algn="l"/>
                  <a:tab pos="7188200" algn="l"/>
                  <a:tab pos="7632700" algn="l"/>
                  <a:tab pos="8089900" algn="l"/>
                  <a:tab pos="8534400" algn="l"/>
                  <a:tab pos="8978900" algn="l"/>
                  <a:tab pos="8991600" algn="l"/>
                </a:tabLst>
                <a:defRPr sz="1200">
                  <a:solidFill>
                    <a:schemeClr val="tx1"/>
                  </a:solidFill>
                  <a:latin typeface="Arial" panose="020B0604020202020204" pitchFamily="34" charset="0"/>
                </a:defRPr>
              </a:lvl9pPr>
            </a:lstStyle>
            <a:p>
              <a:pPr algn="ctr">
                <a:lnSpc>
                  <a:spcPct val="92000"/>
                </a:lnSpc>
              </a:pPr>
              <a:r>
                <a:rPr lang="en-US" altLang="en-US" dirty="0">
                  <a:cs typeface="Arial" panose="020B0604020202020204" pitchFamily="34" charset="0"/>
                </a:rPr>
                <a:t>Coercion, control, or emotional abuse by the older ‘boyfriend’</a:t>
              </a:r>
            </a:p>
          </p:txBody>
        </p:sp>
      </p:grpSp>
      <p:grpSp>
        <p:nvGrpSpPr>
          <p:cNvPr id="111" name="Group 56"/>
          <p:cNvGrpSpPr>
            <a:grpSpLocks/>
          </p:cNvGrpSpPr>
          <p:nvPr/>
        </p:nvGrpSpPr>
        <p:grpSpPr bwMode="auto">
          <a:xfrm>
            <a:off x="3941067" y="3594081"/>
            <a:ext cx="1184884" cy="858091"/>
            <a:chOff x="0" y="0"/>
            <a:chExt cx="1097" cy="715"/>
          </a:xfrm>
        </p:grpSpPr>
        <p:sp>
          <p:nvSpPr>
            <p:cNvPr id="112" name="AutoShape 54"/>
            <p:cNvSpPr>
              <a:spLocks/>
            </p:cNvSpPr>
            <p:nvPr/>
          </p:nvSpPr>
          <p:spPr bwMode="auto">
            <a:xfrm>
              <a:off x="0" y="0"/>
              <a:ext cx="1097" cy="715"/>
            </a:xfrm>
            <a:prstGeom prst="roundRect">
              <a:avLst>
                <a:gd name="adj" fmla="val 17440"/>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3" name="Rectangle 55"/>
            <p:cNvSpPr>
              <a:spLocks/>
            </p:cNvSpPr>
            <p:nvPr/>
          </p:nvSpPr>
          <p:spPr bwMode="auto">
            <a:xfrm>
              <a:off x="36" y="117"/>
              <a:ext cx="10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67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endParaRPr lang="en-US" altLang="en-US" sz="1300" dirty="0">
                <a:cs typeface="Arial" panose="020B0604020202020204" pitchFamily="34" charset="0"/>
              </a:endParaRPr>
            </a:p>
          </p:txBody>
        </p:sp>
      </p:grpSp>
      <p:sp>
        <p:nvSpPr>
          <p:cNvPr id="110" name="Rectangle 55"/>
          <p:cNvSpPr>
            <a:spLocks/>
          </p:cNvSpPr>
          <p:nvPr/>
        </p:nvSpPr>
        <p:spPr bwMode="auto">
          <a:xfrm>
            <a:off x="3981822" y="3750558"/>
            <a:ext cx="1106036" cy="5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2782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Disclosure followed by withdrawal</a:t>
            </a:r>
          </a:p>
        </p:txBody>
      </p:sp>
      <p:grpSp>
        <p:nvGrpSpPr>
          <p:cNvPr id="116" name="Group 56"/>
          <p:cNvGrpSpPr>
            <a:grpSpLocks/>
          </p:cNvGrpSpPr>
          <p:nvPr/>
        </p:nvGrpSpPr>
        <p:grpSpPr bwMode="auto">
          <a:xfrm>
            <a:off x="845419" y="2717100"/>
            <a:ext cx="1303373" cy="858091"/>
            <a:chOff x="0" y="0"/>
            <a:chExt cx="1097" cy="715"/>
          </a:xfrm>
        </p:grpSpPr>
        <p:sp>
          <p:nvSpPr>
            <p:cNvPr id="117" name="AutoShape 54"/>
            <p:cNvSpPr>
              <a:spLocks/>
            </p:cNvSpPr>
            <p:nvPr/>
          </p:nvSpPr>
          <p:spPr bwMode="auto">
            <a:xfrm>
              <a:off x="0" y="0"/>
              <a:ext cx="1097" cy="715"/>
            </a:xfrm>
            <a:prstGeom prst="roundRect">
              <a:avLst>
                <a:gd name="adj" fmla="val 17440"/>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18" name="Rectangle 55"/>
            <p:cNvSpPr>
              <a:spLocks/>
            </p:cNvSpPr>
            <p:nvPr/>
          </p:nvSpPr>
          <p:spPr bwMode="auto">
            <a:xfrm>
              <a:off x="36" y="117"/>
              <a:ext cx="10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67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Missing overnight</a:t>
              </a:r>
            </a:p>
          </p:txBody>
        </p:sp>
      </p:grpSp>
      <p:grpSp>
        <p:nvGrpSpPr>
          <p:cNvPr id="115" name="Group 65"/>
          <p:cNvGrpSpPr>
            <a:grpSpLocks/>
          </p:cNvGrpSpPr>
          <p:nvPr/>
        </p:nvGrpSpPr>
        <p:grpSpPr bwMode="auto">
          <a:xfrm>
            <a:off x="2434037" y="4469387"/>
            <a:ext cx="1170719" cy="838818"/>
            <a:chOff x="0" y="0"/>
            <a:chExt cx="992" cy="688"/>
          </a:xfrm>
        </p:grpSpPr>
        <p:sp>
          <p:nvSpPr>
            <p:cNvPr id="119" name="AutoShape 63"/>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20" name="Rectangle 64"/>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Coerced into sexual acts</a:t>
              </a:r>
            </a:p>
          </p:txBody>
        </p:sp>
      </p:grpSp>
      <p:grpSp>
        <p:nvGrpSpPr>
          <p:cNvPr id="124" name="Group 56"/>
          <p:cNvGrpSpPr>
            <a:grpSpLocks/>
          </p:cNvGrpSpPr>
          <p:nvPr/>
        </p:nvGrpSpPr>
        <p:grpSpPr bwMode="auto">
          <a:xfrm>
            <a:off x="5145720" y="3582397"/>
            <a:ext cx="1492814" cy="858091"/>
            <a:chOff x="0" y="0"/>
            <a:chExt cx="1097" cy="715"/>
          </a:xfrm>
        </p:grpSpPr>
        <p:sp>
          <p:nvSpPr>
            <p:cNvPr id="125" name="AutoShape 54"/>
            <p:cNvSpPr>
              <a:spLocks/>
            </p:cNvSpPr>
            <p:nvPr/>
          </p:nvSpPr>
          <p:spPr bwMode="auto">
            <a:xfrm>
              <a:off x="0" y="0"/>
              <a:ext cx="1097" cy="715"/>
            </a:xfrm>
            <a:prstGeom prst="roundRect">
              <a:avLst>
                <a:gd name="adj" fmla="val 17440"/>
              </a:avLst>
            </a:prstGeom>
            <a:solidFill>
              <a:srgbClr val="FF0009"/>
            </a:solidFill>
            <a:ln w="9360" cap="flat">
              <a:solidFill>
                <a:schemeClr val="tx1"/>
              </a:solidFill>
              <a:prstDash val="solid"/>
              <a:round/>
              <a:headEnd type="none" w="med" len="med"/>
              <a:tailEnd type="none" w="med" len="med"/>
            </a:ln>
          </p:spPr>
          <p:txBody>
            <a:bodyPr lIns="0" tIns="0" rIns="0" bIns="0"/>
            <a:lstStyle/>
            <a:p>
              <a:pPr algn="ctr"/>
              <a:r>
                <a:rPr lang="en-GB" sz="1600" dirty="0"/>
                <a:t>Exchanging sex for drugs, alcohol, money, etc.</a:t>
              </a:r>
            </a:p>
          </p:txBody>
        </p:sp>
        <p:sp>
          <p:nvSpPr>
            <p:cNvPr id="126" name="Rectangle 55"/>
            <p:cNvSpPr>
              <a:spLocks/>
            </p:cNvSpPr>
            <p:nvPr/>
          </p:nvSpPr>
          <p:spPr bwMode="auto">
            <a:xfrm>
              <a:off x="36" y="117"/>
              <a:ext cx="10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67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endParaRPr lang="en-US" altLang="en-US" sz="1300" dirty="0">
                <a:cs typeface="Arial" panose="020B0604020202020204" pitchFamily="34" charset="0"/>
              </a:endParaRPr>
            </a:p>
          </p:txBody>
        </p:sp>
      </p:grpSp>
      <p:grpSp>
        <p:nvGrpSpPr>
          <p:cNvPr id="39" name="Group 62"/>
          <p:cNvGrpSpPr>
            <a:grpSpLocks/>
          </p:cNvGrpSpPr>
          <p:nvPr/>
        </p:nvGrpSpPr>
        <p:grpSpPr bwMode="auto">
          <a:xfrm>
            <a:off x="5052610" y="2705633"/>
            <a:ext cx="1407707" cy="850358"/>
            <a:chOff x="-36" y="0"/>
            <a:chExt cx="1077" cy="688"/>
          </a:xfrm>
        </p:grpSpPr>
        <p:sp>
          <p:nvSpPr>
            <p:cNvPr id="40" name="AutoShape 60"/>
            <p:cNvSpPr>
              <a:spLocks/>
            </p:cNvSpPr>
            <p:nvPr/>
          </p:nvSpPr>
          <p:spPr bwMode="auto">
            <a:xfrm>
              <a:off x="0" y="0"/>
              <a:ext cx="992" cy="688"/>
            </a:xfrm>
            <a:prstGeom prst="roundRect">
              <a:avLst>
                <a:gd name="adj" fmla="val 17435"/>
              </a:avLst>
            </a:prstGeom>
            <a:solidFill>
              <a:srgbClr val="FF0009"/>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41" name="Rectangle 61"/>
            <p:cNvSpPr>
              <a:spLocks/>
            </p:cNvSpPr>
            <p:nvPr/>
          </p:nvSpPr>
          <p:spPr bwMode="auto">
            <a:xfrm>
              <a:off x="-36" y="40"/>
              <a:ext cx="1077"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Meeting in person people first ‘met’ online</a:t>
              </a:r>
            </a:p>
          </p:txBody>
        </p:sp>
      </p:grpSp>
    </p:spTree>
    <p:extLst>
      <p:ext uri="{BB962C8B-B14F-4D97-AF65-F5344CB8AC3E}">
        <p14:creationId xmlns:p14="http://schemas.microsoft.com/office/powerpoint/2010/main" val="119462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laceholder 3"/>
          <p:cNvSpPr>
            <a:spLocks noGrp="1"/>
          </p:cNvSpPr>
          <p:nvPr>
            <p:ph type="sldNum" sz="quarter" idx="10"/>
          </p:nvPr>
        </p:nvSpPr>
        <p:spPr/>
        <p:txBody>
          <a:bodyPr/>
          <a:lstStyle/>
          <a:p>
            <a:fld id="{2DCFCE26-C300-4109-8ED6-82E7DAE8E68F}" type="slidenum">
              <a:rPr lang="en-US" altLang="en-US"/>
              <a:pPr/>
              <a:t>14</a:t>
            </a:fld>
            <a:endParaRPr lang="en-US" altLang="en-US"/>
          </a:p>
        </p:txBody>
      </p:sp>
      <p:pic>
        <p:nvPicPr>
          <p:cNvPr id="10241"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7598" y="975055"/>
            <a:ext cx="3309467" cy="45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0242" name="Rectangle 2"/>
          <p:cNvSpPr>
            <a:spLocks noGrp="1" noChangeArrowheads="1"/>
          </p:cNvSpPr>
          <p:nvPr>
            <p:ph type="title"/>
          </p:nvPr>
        </p:nvSpPr>
        <p:spPr>
          <a:xfrm>
            <a:off x="1485043" y="69609"/>
            <a:ext cx="6168527" cy="1267333"/>
          </a:xfrm>
          <a:ln/>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tabLst>
                <a:tab pos="314535" algn="l"/>
                <a:tab pos="638057" algn="l"/>
                <a:tab pos="952593" algn="l"/>
                <a:tab pos="1267128" algn="l"/>
                <a:tab pos="1590650" algn="l"/>
                <a:tab pos="1905185" algn="l"/>
                <a:tab pos="2228707" algn="l"/>
                <a:tab pos="2543243" algn="l"/>
                <a:tab pos="2857778" algn="l"/>
                <a:tab pos="3181300" algn="l"/>
                <a:tab pos="3495835" algn="l"/>
                <a:tab pos="3810371" algn="l"/>
                <a:tab pos="4133892" algn="l"/>
                <a:tab pos="4448428" algn="l"/>
                <a:tab pos="4771950" algn="l"/>
                <a:tab pos="5086485" algn="l"/>
                <a:tab pos="5401020" algn="l"/>
                <a:tab pos="5724542" algn="l"/>
                <a:tab pos="6039078" algn="l"/>
                <a:tab pos="6353613" algn="l"/>
                <a:tab pos="6362600" algn="l"/>
              </a:tabLst>
            </a:pPr>
            <a:r>
              <a:rPr lang="en-US" altLang="en-US" dirty="0">
                <a:ea typeface="Trebuchet MS" panose="020B0603020202020204" pitchFamily="34" charset="0"/>
                <a:cs typeface="Trebuchet MS" panose="020B0603020202020204" pitchFamily="34" charset="0"/>
                <a:sym typeface="Trebuchet MS" panose="020B0603020202020204" pitchFamily="34" charset="0"/>
              </a:rPr>
              <a:t>Children Signs and Indicators</a:t>
            </a:r>
            <a:endParaRPr lang="en-US" altLang="en-US" dirty="0">
              <a:sym typeface="Trebuchet MS" panose="020B0603020202020204" pitchFamily="34" charset="0"/>
            </a:endParaRPr>
          </a:p>
        </p:txBody>
      </p:sp>
      <p:sp>
        <p:nvSpPr>
          <p:cNvPr id="10248" name="AutoShape 8"/>
          <p:cNvSpPr>
            <a:spLocks/>
          </p:cNvSpPr>
          <p:nvPr/>
        </p:nvSpPr>
        <p:spPr bwMode="auto">
          <a:xfrm>
            <a:off x="5217926" y="2770107"/>
            <a:ext cx="1313636" cy="825687"/>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grpSp>
        <p:nvGrpSpPr>
          <p:cNvPr id="10253" name="Group 13"/>
          <p:cNvGrpSpPr>
            <a:grpSpLocks/>
          </p:cNvGrpSpPr>
          <p:nvPr/>
        </p:nvGrpSpPr>
        <p:grpSpPr bwMode="auto">
          <a:xfrm>
            <a:off x="1855253" y="2785582"/>
            <a:ext cx="1071473" cy="825687"/>
            <a:chOff x="0" y="0"/>
            <a:chExt cx="992" cy="688"/>
          </a:xfrm>
        </p:grpSpPr>
        <p:sp>
          <p:nvSpPr>
            <p:cNvPr id="10251" name="AutoShape 11"/>
            <p:cNvSpPr>
              <a:spLocks/>
            </p:cNvSpPr>
            <p:nvPr/>
          </p:nvSpPr>
          <p:spPr bwMode="auto">
            <a:xfrm>
              <a:off x="0" y="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52" name="Rectangle 12"/>
            <p:cNvSpPr>
              <a:spLocks/>
            </p:cNvSpPr>
            <p:nvPr/>
          </p:nvSpPr>
          <p:spPr bwMode="auto">
            <a:xfrm>
              <a:off x="0" y="104"/>
              <a:ext cx="9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Exclusion/ absence/ not engaging with  school</a:t>
              </a:r>
            </a:p>
          </p:txBody>
        </p:sp>
      </p:grpSp>
      <p:grpSp>
        <p:nvGrpSpPr>
          <p:cNvPr id="10256" name="Group 16"/>
          <p:cNvGrpSpPr>
            <a:grpSpLocks/>
          </p:cNvGrpSpPr>
          <p:nvPr/>
        </p:nvGrpSpPr>
        <p:grpSpPr bwMode="auto">
          <a:xfrm>
            <a:off x="5932236" y="4520577"/>
            <a:ext cx="1071473" cy="825687"/>
            <a:chOff x="-2216" y="-1440"/>
            <a:chExt cx="992" cy="688"/>
          </a:xfrm>
        </p:grpSpPr>
        <p:sp>
          <p:nvSpPr>
            <p:cNvPr id="10254" name="AutoShape 14"/>
            <p:cNvSpPr>
              <a:spLocks/>
            </p:cNvSpPr>
            <p:nvPr/>
          </p:nvSpPr>
          <p:spPr bwMode="auto">
            <a:xfrm>
              <a:off x="-2216" y="-144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55" name="Rectangle 15"/>
            <p:cNvSpPr>
              <a:spLocks/>
            </p:cNvSpPr>
            <p:nvPr/>
          </p:nvSpPr>
          <p:spPr bwMode="auto">
            <a:xfrm>
              <a:off x="-2156" y="-1324"/>
              <a:ext cx="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Concerning use of internet</a:t>
              </a:r>
            </a:p>
          </p:txBody>
        </p:sp>
      </p:grpSp>
      <p:sp>
        <p:nvSpPr>
          <p:cNvPr id="10258" name="Rectangle 18"/>
          <p:cNvSpPr>
            <a:spLocks/>
          </p:cNvSpPr>
          <p:nvPr/>
        </p:nvSpPr>
        <p:spPr bwMode="auto">
          <a:xfrm>
            <a:off x="5316206" y="2856516"/>
            <a:ext cx="1137588" cy="65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2776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Living independently &amp; not keeping in touch</a:t>
            </a:r>
          </a:p>
        </p:txBody>
      </p:sp>
      <p:grpSp>
        <p:nvGrpSpPr>
          <p:cNvPr id="10265" name="Group 25"/>
          <p:cNvGrpSpPr>
            <a:grpSpLocks/>
          </p:cNvGrpSpPr>
          <p:nvPr/>
        </p:nvGrpSpPr>
        <p:grpSpPr bwMode="auto">
          <a:xfrm>
            <a:off x="3007020" y="2770107"/>
            <a:ext cx="1071472" cy="825687"/>
            <a:chOff x="-120" y="-16"/>
            <a:chExt cx="992" cy="688"/>
          </a:xfrm>
        </p:grpSpPr>
        <p:sp>
          <p:nvSpPr>
            <p:cNvPr id="10263" name="AutoShape 23"/>
            <p:cNvSpPr>
              <a:spLocks/>
            </p:cNvSpPr>
            <p:nvPr/>
          </p:nvSpPr>
          <p:spPr bwMode="auto">
            <a:xfrm>
              <a:off x="-120" y="-16"/>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64" name="Rectangle 24"/>
            <p:cNvSpPr>
              <a:spLocks/>
            </p:cNvSpPr>
            <p:nvPr/>
          </p:nvSpPr>
          <p:spPr bwMode="auto">
            <a:xfrm>
              <a:off x="-65" y="183"/>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Alcohol misuse</a:t>
              </a:r>
            </a:p>
          </p:txBody>
        </p:sp>
      </p:grpSp>
      <p:grpSp>
        <p:nvGrpSpPr>
          <p:cNvPr id="10268" name="Group 28"/>
          <p:cNvGrpSpPr>
            <a:grpSpLocks/>
          </p:cNvGrpSpPr>
          <p:nvPr/>
        </p:nvGrpSpPr>
        <p:grpSpPr bwMode="auto">
          <a:xfrm>
            <a:off x="1471586" y="3633922"/>
            <a:ext cx="1780894" cy="825687"/>
            <a:chOff x="-909" y="702"/>
            <a:chExt cx="1111" cy="688"/>
          </a:xfrm>
        </p:grpSpPr>
        <p:sp>
          <p:nvSpPr>
            <p:cNvPr id="10266" name="AutoShape 26"/>
            <p:cNvSpPr>
              <a:spLocks/>
            </p:cNvSpPr>
            <p:nvPr/>
          </p:nvSpPr>
          <p:spPr bwMode="auto">
            <a:xfrm>
              <a:off x="-902" y="702"/>
              <a:ext cx="1104"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67" name="Rectangle 27"/>
            <p:cNvSpPr>
              <a:spLocks/>
            </p:cNvSpPr>
            <p:nvPr/>
          </p:nvSpPr>
          <p:spPr bwMode="auto">
            <a:xfrm>
              <a:off x="-909" y="840"/>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STIs/ pregnancy/ termination/ believed to be sexually active</a:t>
              </a:r>
            </a:p>
          </p:txBody>
        </p:sp>
      </p:grpSp>
      <p:grpSp>
        <p:nvGrpSpPr>
          <p:cNvPr id="10271" name="Group 31"/>
          <p:cNvGrpSpPr>
            <a:grpSpLocks/>
          </p:cNvGrpSpPr>
          <p:nvPr/>
        </p:nvGrpSpPr>
        <p:grpSpPr bwMode="auto">
          <a:xfrm>
            <a:off x="3358415" y="3619197"/>
            <a:ext cx="1071473" cy="825687"/>
            <a:chOff x="516" y="705"/>
            <a:chExt cx="992" cy="688"/>
          </a:xfrm>
        </p:grpSpPr>
        <p:sp>
          <p:nvSpPr>
            <p:cNvPr id="10269" name="AutoShape 29"/>
            <p:cNvSpPr>
              <a:spLocks/>
            </p:cNvSpPr>
            <p:nvPr/>
          </p:nvSpPr>
          <p:spPr bwMode="auto">
            <a:xfrm>
              <a:off x="516" y="705"/>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70" name="Rectangle 30"/>
            <p:cNvSpPr>
              <a:spLocks/>
            </p:cNvSpPr>
            <p:nvPr/>
          </p:nvSpPr>
          <p:spPr bwMode="auto">
            <a:xfrm>
              <a:off x="541" y="921"/>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Expressions of despair</a:t>
              </a:r>
            </a:p>
          </p:txBody>
        </p:sp>
      </p:grpSp>
      <p:grpSp>
        <p:nvGrpSpPr>
          <p:cNvPr id="10274" name="Group 34"/>
          <p:cNvGrpSpPr>
            <a:grpSpLocks/>
          </p:cNvGrpSpPr>
          <p:nvPr/>
        </p:nvGrpSpPr>
        <p:grpSpPr bwMode="auto">
          <a:xfrm>
            <a:off x="1273105" y="4534978"/>
            <a:ext cx="1071473" cy="825687"/>
            <a:chOff x="0" y="0"/>
            <a:chExt cx="992" cy="688"/>
          </a:xfrm>
        </p:grpSpPr>
        <p:sp>
          <p:nvSpPr>
            <p:cNvPr id="10272" name="AutoShape 32"/>
            <p:cNvSpPr>
              <a:spLocks/>
            </p:cNvSpPr>
            <p:nvPr/>
          </p:nvSpPr>
          <p:spPr bwMode="auto">
            <a:xfrm>
              <a:off x="0" y="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73" name="Rectangle 33"/>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Staying out  beyond permitted time</a:t>
              </a:r>
            </a:p>
          </p:txBody>
        </p:sp>
      </p:grpSp>
      <p:grpSp>
        <p:nvGrpSpPr>
          <p:cNvPr id="10277" name="Group 37"/>
          <p:cNvGrpSpPr>
            <a:grpSpLocks/>
          </p:cNvGrpSpPr>
          <p:nvPr/>
        </p:nvGrpSpPr>
        <p:grpSpPr bwMode="auto">
          <a:xfrm>
            <a:off x="4537099" y="3628782"/>
            <a:ext cx="1071473" cy="825687"/>
            <a:chOff x="0" y="0"/>
            <a:chExt cx="992" cy="688"/>
          </a:xfrm>
        </p:grpSpPr>
        <p:sp>
          <p:nvSpPr>
            <p:cNvPr id="10275" name="AutoShape 35"/>
            <p:cNvSpPr>
              <a:spLocks/>
            </p:cNvSpPr>
            <p:nvPr/>
          </p:nvSpPr>
          <p:spPr bwMode="auto">
            <a:xfrm>
              <a:off x="0" y="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76" name="Rectangle 36"/>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Multiple callers</a:t>
              </a:r>
            </a:p>
          </p:txBody>
        </p:sp>
      </p:grpSp>
      <p:grpSp>
        <p:nvGrpSpPr>
          <p:cNvPr id="10280" name="Group 40"/>
          <p:cNvGrpSpPr>
            <a:grpSpLocks/>
          </p:cNvGrpSpPr>
          <p:nvPr/>
        </p:nvGrpSpPr>
        <p:grpSpPr bwMode="auto">
          <a:xfrm>
            <a:off x="3710821" y="4507892"/>
            <a:ext cx="1071473" cy="825687"/>
            <a:chOff x="0" y="0"/>
            <a:chExt cx="992" cy="688"/>
          </a:xfrm>
        </p:grpSpPr>
        <p:sp>
          <p:nvSpPr>
            <p:cNvPr id="10278" name="AutoShape 38"/>
            <p:cNvSpPr>
              <a:spLocks/>
            </p:cNvSpPr>
            <p:nvPr/>
          </p:nvSpPr>
          <p:spPr bwMode="auto">
            <a:xfrm>
              <a:off x="0" y="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10279" name="Rectangle 39"/>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a:cs typeface="Arial" panose="020B0604020202020204" pitchFamily="34" charset="0"/>
                </a:rPr>
                <a:t>Concerning use of mobile</a:t>
              </a:r>
            </a:p>
          </p:txBody>
        </p:sp>
      </p:grpSp>
      <p:grpSp>
        <p:nvGrpSpPr>
          <p:cNvPr id="79" name="Group 22"/>
          <p:cNvGrpSpPr>
            <a:grpSpLocks/>
          </p:cNvGrpSpPr>
          <p:nvPr/>
        </p:nvGrpSpPr>
        <p:grpSpPr bwMode="auto">
          <a:xfrm>
            <a:off x="4810208" y="4521692"/>
            <a:ext cx="1071473" cy="825687"/>
            <a:chOff x="2744" y="702"/>
            <a:chExt cx="992" cy="688"/>
          </a:xfrm>
        </p:grpSpPr>
        <p:sp>
          <p:nvSpPr>
            <p:cNvPr id="80" name="AutoShape 20"/>
            <p:cNvSpPr>
              <a:spLocks/>
            </p:cNvSpPr>
            <p:nvPr/>
          </p:nvSpPr>
          <p:spPr bwMode="auto">
            <a:xfrm>
              <a:off x="2744" y="702"/>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81" name="Rectangle 21"/>
            <p:cNvSpPr>
              <a:spLocks/>
            </p:cNvSpPr>
            <p:nvPr/>
          </p:nvSpPr>
          <p:spPr bwMode="auto">
            <a:xfrm>
              <a:off x="2780" y="966"/>
              <a:ext cx="92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Sharing/ receiving indecent images</a:t>
              </a:r>
            </a:p>
          </p:txBody>
        </p:sp>
      </p:grpSp>
      <p:sp>
        <p:nvSpPr>
          <p:cNvPr id="85" name="Rectangle 21"/>
          <p:cNvSpPr>
            <a:spLocks/>
          </p:cNvSpPr>
          <p:nvPr/>
        </p:nvSpPr>
        <p:spPr bwMode="auto">
          <a:xfrm>
            <a:off x="5727305" y="3082138"/>
            <a:ext cx="993704" cy="19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27766"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endParaRPr lang="en-US" altLang="en-US" sz="1300" dirty="0">
              <a:cs typeface="Arial" panose="020B0604020202020204" pitchFamily="34" charset="0"/>
            </a:endParaRPr>
          </a:p>
        </p:txBody>
      </p:sp>
      <p:grpSp>
        <p:nvGrpSpPr>
          <p:cNvPr id="89" name="Group 22"/>
          <p:cNvGrpSpPr>
            <a:grpSpLocks/>
          </p:cNvGrpSpPr>
          <p:nvPr/>
        </p:nvGrpSpPr>
        <p:grpSpPr bwMode="auto">
          <a:xfrm>
            <a:off x="2376981" y="4534978"/>
            <a:ext cx="1294955" cy="825687"/>
            <a:chOff x="2744" y="702"/>
            <a:chExt cx="992" cy="688"/>
          </a:xfrm>
        </p:grpSpPr>
        <p:sp>
          <p:nvSpPr>
            <p:cNvPr id="90" name="AutoShape 20"/>
            <p:cNvSpPr>
              <a:spLocks/>
            </p:cNvSpPr>
            <p:nvPr/>
          </p:nvSpPr>
          <p:spPr bwMode="auto">
            <a:xfrm>
              <a:off x="2744" y="702"/>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91" name="Rectangle 21"/>
            <p:cNvSpPr>
              <a:spLocks/>
            </p:cNvSpPr>
            <p:nvPr/>
          </p:nvSpPr>
          <p:spPr bwMode="auto">
            <a:xfrm>
              <a:off x="2780" y="966"/>
              <a:ext cx="92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dirty="0">
                  <a:cs typeface="Arial" panose="020B0604020202020204" pitchFamily="34" charset="0"/>
                </a:rPr>
                <a:t>Multiple social network account in different identities</a:t>
              </a:r>
            </a:p>
          </p:txBody>
        </p:sp>
      </p:grpSp>
      <p:grpSp>
        <p:nvGrpSpPr>
          <p:cNvPr id="92" name="Group 22"/>
          <p:cNvGrpSpPr>
            <a:grpSpLocks/>
          </p:cNvGrpSpPr>
          <p:nvPr/>
        </p:nvGrpSpPr>
        <p:grpSpPr bwMode="auto">
          <a:xfrm>
            <a:off x="4113384" y="2777017"/>
            <a:ext cx="1071473" cy="825687"/>
            <a:chOff x="2744" y="702"/>
            <a:chExt cx="992" cy="688"/>
          </a:xfrm>
        </p:grpSpPr>
        <p:sp>
          <p:nvSpPr>
            <p:cNvPr id="93" name="AutoShape 20"/>
            <p:cNvSpPr>
              <a:spLocks/>
            </p:cNvSpPr>
            <p:nvPr/>
          </p:nvSpPr>
          <p:spPr bwMode="auto">
            <a:xfrm>
              <a:off x="2744" y="702"/>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94" name="Rectangle 21"/>
            <p:cNvSpPr>
              <a:spLocks/>
            </p:cNvSpPr>
            <p:nvPr/>
          </p:nvSpPr>
          <p:spPr bwMode="auto">
            <a:xfrm>
              <a:off x="2780" y="966"/>
              <a:ext cx="92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Drug misuse</a:t>
              </a:r>
            </a:p>
          </p:txBody>
        </p:sp>
      </p:grpSp>
      <p:grpSp>
        <p:nvGrpSpPr>
          <p:cNvPr id="95" name="Group 37"/>
          <p:cNvGrpSpPr>
            <a:grpSpLocks/>
          </p:cNvGrpSpPr>
          <p:nvPr/>
        </p:nvGrpSpPr>
        <p:grpSpPr bwMode="auto">
          <a:xfrm>
            <a:off x="5675119" y="3625282"/>
            <a:ext cx="1071473" cy="825687"/>
            <a:chOff x="0" y="0"/>
            <a:chExt cx="992" cy="688"/>
          </a:xfrm>
        </p:grpSpPr>
        <p:sp>
          <p:nvSpPr>
            <p:cNvPr id="96" name="AutoShape 35"/>
            <p:cNvSpPr>
              <a:spLocks/>
            </p:cNvSpPr>
            <p:nvPr/>
          </p:nvSpPr>
          <p:spPr bwMode="auto">
            <a:xfrm>
              <a:off x="0" y="0"/>
              <a:ext cx="992" cy="688"/>
            </a:xfrm>
            <a:prstGeom prst="roundRect">
              <a:avLst>
                <a:gd name="adj" fmla="val 17435"/>
              </a:avLst>
            </a:prstGeom>
            <a:solidFill>
              <a:srgbClr val="FF4C0C"/>
            </a:solidFill>
            <a:ln w="9360" cap="flat">
              <a:solidFill>
                <a:schemeClr val="tx1"/>
              </a:solidFill>
              <a:prstDash val="solid"/>
              <a:round/>
              <a:headEnd type="none" w="med" len="med"/>
              <a:tailEnd type="none" w="med" len="med"/>
            </a:ln>
          </p:spPr>
          <p:txBody>
            <a:bodyPr lIns="0" tIns="0" rIns="0" bIns="0"/>
            <a:lstStyle/>
            <a:p>
              <a:endParaRPr lang="en-GB" sz="1300"/>
            </a:p>
          </p:txBody>
        </p:sp>
        <p:sp>
          <p:nvSpPr>
            <p:cNvPr id="97" name="Rectangle 36"/>
            <p:cNvSpPr>
              <a:spLocks/>
            </p:cNvSpPr>
            <p:nvPr/>
          </p:nvSpPr>
          <p:spPr bwMode="auto">
            <a:xfrm>
              <a:off x="36" y="184"/>
              <a:ext cx="9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35597" bIns="0" anchor="ct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1pPr>
              <a:lvl2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2pPr>
              <a:lvl3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3pPr>
              <a:lvl4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4pPr>
              <a:lvl5pPr>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5pPr>
              <a:lvl6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6pPr>
              <a:lvl7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7pPr>
              <a:lvl8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8pPr>
              <a:lvl9pPr fontAlgn="base">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436100" algn="l"/>
                </a:tabLst>
                <a:defRPr sz="1200">
                  <a:solidFill>
                    <a:schemeClr val="tx1"/>
                  </a:solidFill>
                  <a:latin typeface="Arial" panose="020B0604020202020204" pitchFamily="34" charset="0"/>
                </a:defRPr>
              </a:lvl9pPr>
            </a:lstStyle>
            <a:p>
              <a:pPr algn="ctr">
                <a:lnSpc>
                  <a:spcPct val="93000"/>
                </a:lnSpc>
              </a:pPr>
              <a:r>
                <a:rPr lang="en-US" altLang="en-US" sz="1300" dirty="0">
                  <a:cs typeface="Arial" panose="020B0604020202020204" pitchFamily="34" charset="0"/>
                </a:rPr>
                <a:t>Victim of sexual assault</a:t>
              </a:r>
            </a:p>
          </p:txBody>
        </p:sp>
      </p:grpSp>
    </p:spTree>
    <p:extLst>
      <p:ext uri="{BB962C8B-B14F-4D97-AF65-F5344CB8AC3E}">
        <p14:creationId xmlns:p14="http://schemas.microsoft.com/office/powerpoint/2010/main" val="220476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r="-31366" b="-22835"/>
          <a:stretch/>
        </p:blipFill>
        <p:spPr>
          <a:xfrm>
            <a:off x="5580112" y="2"/>
            <a:ext cx="4752874" cy="7057967"/>
          </a:xfrm>
          <a:prstGeom prst="rect">
            <a:avLst/>
          </a:prstGeom>
        </p:spPr>
      </p:pic>
      <p:sp>
        <p:nvSpPr>
          <p:cNvPr id="7" name="Rectangle 6"/>
          <p:cNvSpPr/>
          <p:nvPr/>
        </p:nvSpPr>
        <p:spPr>
          <a:xfrm>
            <a:off x="5580112" y="0"/>
            <a:ext cx="3563888" cy="5715000"/>
          </a:xfrm>
          <a:prstGeom prst="rect">
            <a:avLst/>
          </a:prstGeom>
          <a:solidFill>
            <a:schemeClr val="tx1">
              <a:lumMod val="85000"/>
              <a:lumOff val="1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a:solidFill>
                <a:schemeClr val="bg1"/>
              </a:solidFill>
            </a:endParaRPr>
          </a:p>
        </p:txBody>
      </p:sp>
      <p:sp>
        <p:nvSpPr>
          <p:cNvPr id="2" name="TextBox 1"/>
          <p:cNvSpPr txBox="1"/>
          <p:nvPr/>
        </p:nvSpPr>
        <p:spPr>
          <a:xfrm>
            <a:off x="2931638" y="135738"/>
            <a:ext cx="6120680" cy="646331"/>
          </a:xfrm>
          <a:prstGeom prst="rect">
            <a:avLst/>
          </a:prstGeom>
          <a:noFill/>
        </p:spPr>
        <p:txBody>
          <a:bodyPr wrap="square" rtlCol="0">
            <a:spAutoFit/>
          </a:bodyPr>
          <a:lstStyle/>
          <a:p>
            <a:r>
              <a:rPr lang="en-GB" sz="3600" b="1" dirty="0"/>
              <a:t>BARRIERS TO </a:t>
            </a:r>
            <a:r>
              <a:rPr lang="en-GB" sz="3600" b="1" dirty="0">
                <a:solidFill>
                  <a:schemeClr val="bg1"/>
                </a:solidFill>
              </a:rPr>
              <a:t>DISCLOSING</a:t>
            </a:r>
          </a:p>
        </p:txBody>
      </p:sp>
      <p:sp>
        <p:nvSpPr>
          <p:cNvPr id="4" name="TextBox 3"/>
          <p:cNvSpPr txBox="1"/>
          <p:nvPr/>
        </p:nvSpPr>
        <p:spPr>
          <a:xfrm>
            <a:off x="411022" y="997298"/>
            <a:ext cx="5169095" cy="4031873"/>
          </a:xfrm>
          <a:prstGeom prst="rect">
            <a:avLst/>
          </a:prstGeom>
          <a:noFill/>
        </p:spPr>
        <p:txBody>
          <a:bodyPr wrap="square" rtlCol="0">
            <a:spAutoFit/>
          </a:bodyPr>
          <a:lstStyle/>
          <a:p>
            <a:pPr marL="285750" indent="-285750">
              <a:buFont typeface="Arial" panose="020B0604020202020204" pitchFamily="34" charset="0"/>
              <a:buChar char="•"/>
            </a:pPr>
            <a:r>
              <a:rPr lang="en-GB" sz="1600" dirty="0"/>
              <a:t>Lack of awareness that they are a victim</a:t>
            </a:r>
          </a:p>
          <a:p>
            <a:pPr marL="285750" indent="-285750">
              <a:buFont typeface="Arial" panose="020B0604020202020204" pitchFamily="34" charset="0"/>
              <a:buChar char="•"/>
            </a:pPr>
            <a:r>
              <a:rPr lang="en-GB" sz="1600" dirty="0"/>
              <a:t>Unaware that help is available</a:t>
            </a:r>
          </a:p>
          <a:p>
            <a:pPr marL="285750" indent="-285750">
              <a:buFont typeface="Arial" panose="020B0604020202020204" pitchFamily="34" charset="0"/>
              <a:buChar char="•"/>
            </a:pPr>
            <a:r>
              <a:rPr lang="en-GB" sz="1600" dirty="0"/>
              <a:t>Language barriers</a:t>
            </a:r>
          </a:p>
          <a:p>
            <a:pPr marL="285750" indent="-285750">
              <a:buFont typeface="Arial" panose="020B0604020202020204" pitchFamily="34" charset="0"/>
              <a:buChar char="•"/>
            </a:pPr>
            <a:r>
              <a:rPr lang="en-GB" sz="1600" dirty="0"/>
              <a:t>Controlled movement</a:t>
            </a:r>
          </a:p>
          <a:p>
            <a:pPr marL="285750" indent="-285750">
              <a:buFont typeface="Arial" panose="020B0604020202020204" pitchFamily="34" charset="0"/>
              <a:buChar char="•"/>
            </a:pPr>
            <a:r>
              <a:rPr lang="en-GB" sz="1600" dirty="0"/>
              <a:t>Fear of repercussions (to themselves or family)</a:t>
            </a:r>
          </a:p>
          <a:p>
            <a:pPr marL="285750" indent="-285750">
              <a:buFont typeface="Arial" panose="020B0604020202020204" pitchFamily="34" charset="0"/>
              <a:buChar char="•"/>
            </a:pPr>
            <a:r>
              <a:rPr lang="en-GB" sz="1600" dirty="0"/>
              <a:t>Always accompanied by trafficker</a:t>
            </a:r>
          </a:p>
          <a:p>
            <a:pPr marL="285750" indent="-285750">
              <a:buFont typeface="Arial" panose="020B0604020202020204" pitchFamily="34" charset="0"/>
              <a:buChar char="•"/>
            </a:pPr>
            <a:r>
              <a:rPr lang="en-GB" sz="1600" dirty="0"/>
              <a:t>Isolation </a:t>
            </a:r>
          </a:p>
          <a:p>
            <a:pPr marL="285750" indent="-285750">
              <a:buFont typeface="Arial" panose="020B0604020202020204" pitchFamily="34" charset="0"/>
              <a:buChar char="•"/>
            </a:pPr>
            <a:r>
              <a:rPr lang="en-GB" sz="1600" dirty="0"/>
              <a:t>Feel they are better off in current situation than  previous one</a:t>
            </a:r>
          </a:p>
          <a:p>
            <a:pPr marL="285750" indent="-285750">
              <a:buFont typeface="Arial" panose="020B0604020202020204" pitchFamily="34" charset="0"/>
              <a:buChar char="•"/>
            </a:pPr>
            <a:r>
              <a:rPr lang="en-GB" sz="1600" dirty="0"/>
              <a:t>Immigration status</a:t>
            </a:r>
          </a:p>
          <a:p>
            <a:pPr marL="285750" indent="-285750">
              <a:buFont typeface="Arial" panose="020B0604020202020204" pitchFamily="34" charset="0"/>
              <a:buChar char="•"/>
            </a:pPr>
            <a:r>
              <a:rPr lang="en-GB" sz="1600" dirty="0"/>
              <a:t>Involvement in criminal activity</a:t>
            </a:r>
          </a:p>
          <a:p>
            <a:pPr marL="285750" indent="-285750">
              <a:buFont typeface="Arial" panose="020B0604020202020204" pitchFamily="34" charset="0"/>
              <a:buChar char="•"/>
            </a:pPr>
            <a:r>
              <a:rPr lang="en-GB" sz="1600" dirty="0"/>
              <a:t>Juju (witchcraft)</a:t>
            </a:r>
          </a:p>
          <a:p>
            <a:pPr marL="285750" indent="-285750">
              <a:buFont typeface="Arial" panose="020B0604020202020204" pitchFamily="34" charset="0"/>
              <a:buChar char="•"/>
            </a:pPr>
            <a:r>
              <a:rPr lang="en-GB" sz="1600" dirty="0"/>
              <a:t>Lack of trust in authorities</a:t>
            </a:r>
          </a:p>
          <a:p>
            <a:pPr marL="285750" indent="-285750">
              <a:buFont typeface="Arial" panose="020B0604020202020204" pitchFamily="34" charset="0"/>
              <a:buChar char="•"/>
            </a:pPr>
            <a:r>
              <a:rPr lang="en-GB" sz="1600" dirty="0"/>
              <a:t>Self-blame</a:t>
            </a:r>
          </a:p>
          <a:p>
            <a:pPr marL="285750" indent="-285750">
              <a:buFont typeface="Arial" panose="020B0604020202020204" pitchFamily="34" charset="0"/>
              <a:buChar char="•"/>
            </a:pPr>
            <a:r>
              <a:rPr lang="en-GB" sz="1600" dirty="0"/>
              <a:t>Stigma </a:t>
            </a:r>
          </a:p>
          <a:p>
            <a:pPr marL="285750" indent="-285750">
              <a:buFont typeface="Arial" panose="020B0604020202020204" pitchFamily="34" charset="0"/>
              <a:buChar char="•"/>
            </a:pPr>
            <a:r>
              <a:rPr lang="en-GB" sz="1600" dirty="0"/>
              <a:t>‘Stockholm Syndrome’</a:t>
            </a:r>
          </a:p>
        </p:txBody>
      </p:sp>
      <p:sp>
        <p:nvSpPr>
          <p:cNvPr id="8" name="Rectangle 7"/>
          <p:cNvSpPr/>
          <p:nvPr/>
        </p:nvSpPr>
        <p:spPr>
          <a:xfrm>
            <a:off x="2433939" y="5278983"/>
            <a:ext cx="4572000" cy="400110"/>
          </a:xfrm>
          <a:prstGeom prst="rect">
            <a:avLst/>
          </a:prstGeom>
        </p:spPr>
        <p:txBody>
          <a:bodyPr>
            <a:spAutoFit/>
          </a:bodyPr>
          <a:lstStyle/>
          <a:p>
            <a:pPr algn="ctr"/>
            <a:r>
              <a:rPr lang="en-GB" sz="1000" dirty="0"/>
              <a:t>UK Modern Slavery Train</a:t>
            </a:r>
            <a:r>
              <a:rPr lang="en-GB" sz="1000" dirty="0">
                <a:solidFill>
                  <a:schemeClr val="bg1"/>
                </a:solidFill>
              </a:rPr>
              <a:t>ing</a:t>
            </a:r>
            <a:r>
              <a:rPr lang="en-GB" sz="1000" dirty="0"/>
              <a:t> </a:t>
            </a:r>
          </a:p>
          <a:p>
            <a:pPr algn="ctr"/>
            <a:r>
              <a:rPr lang="en-GB" sz="1000" dirty="0"/>
              <a:t>Delivery Group</a:t>
            </a:r>
          </a:p>
        </p:txBody>
      </p:sp>
    </p:spTree>
    <p:extLst>
      <p:ext uri="{BB962C8B-B14F-4D97-AF65-F5344CB8AC3E}">
        <p14:creationId xmlns:p14="http://schemas.microsoft.com/office/powerpoint/2010/main" val="36352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p:nvSpPr>
        <p:spPr>
          <a:xfrm>
            <a:off x="-4110" y="0"/>
            <a:ext cx="9144000" cy="5715000"/>
          </a:xfrm>
          <a:prstGeom prst="rect">
            <a:avLst/>
          </a:prstGeom>
          <a:solidFill>
            <a:schemeClr val="tx1">
              <a:lumMod val="85000"/>
              <a:lumOff val="1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7693" y="769268"/>
            <a:ext cx="8673630" cy="707886"/>
          </a:xfrm>
          <a:prstGeom prst="rect">
            <a:avLst/>
          </a:prstGeom>
        </p:spPr>
        <p:txBody>
          <a:bodyPr wrap="square">
            <a:spAutoFit/>
          </a:bodyPr>
          <a:lstStyle/>
          <a:p>
            <a:pPr algn="ctr"/>
            <a:r>
              <a:rPr lang="en-US" sz="4000" dirty="0">
                <a:solidFill>
                  <a:schemeClr val="bg1"/>
                </a:solidFill>
                <a:latin typeface="+mj-lt"/>
                <a:ea typeface="Museo Sans 900" charset="0"/>
                <a:cs typeface="Gotham-Bold"/>
              </a:rPr>
              <a:t>ACTIVITY</a:t>
            </a:r>
            <a:endParaRPr lang="en-US" sz="4000" dirty="0">
              <a:solidFill>
                <a:schemeClr val="bg1"/>
              </a:solidFill>
              <a:latin typeface="+mj-lt"/>
              <a:cs typeface="Gotham-Light"/>
            </a:endParaRPr>
          </a:p>
        </p:txBody>
      </p:sp>
      <p:sp>
        <p:nvSpPr>
          <p:cNvPr id="8" name="Rectangle 7"/>
          <p:cNvSpPr/>
          <p:nvPr/>
        </p:nvSpPr>
        <p:spPr>
          <a:xfrm>
            <a:off x="1338384" y="1672933"/>
            <a:ext cx="6978032" cy="3600986"/>
          </a:xfrm>
          <a:prstGeom prst="rect">
            <a:avLst/>
          </a:prstGeom>
        </p:spPr>
        <p:txBody>
          <a:bodyPr wrap="square">
            <a:spAutoFit/>
          </a:bodyPr>
          <a:lstStyle/>
          <a:p>
            <a:pPr>
              <a:spcBef>
                <a:spcPct val="20000"/>
              </a:spcBef>
            </a:pPr>
            <a:r>
              <a:rPr lang="en-US" sz="2000" b="1" dirty="0">
                <a:solidFill>
                  <a:srgbClr val="FFFFFF"/>
                </a:solidFill>
                <a:ea typeface="Museo Sans 700" charset="0"/>
                <a:cs typeface="Avenir Next Regular"/>
              </a:rPr>
              <a:t>Discuss, in your groups </a:t>
            </a:r>
          </a:p>
          <a:p>
            <a:pPr>
              <a:spcBef>
                <a:spcPct val="20000"/>
              </a:spcBef>
            </a:pPr>
            <a:endParaRPr lang="en-US"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GB" sz="2000" b="1" dirty="0">
                <a:solidFill>
                  <a:srgbClr val="FFFFFF"/>
                </a:solidFill>
                <a:ea typeface="Museo Sans 700" charset="0"/>
                <a:cs typeface="Avenir Next Regular"/>
              </a:rPr>
              <a:t>What might make children and adults vulnerable to being pulled in to slavery? </a:t>
            </a:r>
          </a:p>
          <a:p>
            <a:pPr marL="342900" indent="-342900">
              <a:spcBef>
                <a:spcPct val="20000"/>
              </a:spcBef>
              <a:buFont typeface="Arial" panose="020B0604020202020204" pitchFamily="34" charset="0"/>
              <a:buChar char="•"/>
            </a:pPr>
            <a:endParaRPr lang="en-GB"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GB" sz="2000" b="1" dirty="0">
                <a:solidFill>
                  <a:srgbClr val="FFFFFF"/>
                </a:solidFill>
                <a:ea typeface="Museo Sans 700" charset="0"/>
                <a:cs typeface="Avenir Next Regular"/>
              </a:rPr>
              <a:t>How are they recruited?</a:t>
            </a:r>
          </a:p>
          <a:p>
            <a:pPr marL="342900" indent="-342900">
              <a:spcBef>
                <a:spcPct val="20000"/>
              </a:spcBef>
              <a:buFont typeface="Arial" panose="020B0604020202020204" pitchFamily="34" charset="0"/>
              <a:buChar char="•"/>
            </a:pPr>
            <a:endParaRPr lang="en-GB"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GB" sz="2000" b="1" dirty="0">
                <a:solidFill>
                  <a:srgbClr val="FFFFFF"/>
                </a:solidFill>
                <a:ea typeface="Museo Sans 700" charset="0"/>
                <a:cs typeface="Avenir Next Regular"/>
              </a:rPr>
              <a:t>Where/ how might you find victims of slavery being exploited in the UK?</a:t>
            </a:r>
          </a:p>
          <a:p>
            <a:pPr marL="342900" indent="-342900">
              <a:spcBef>
                <a:spcPct val="20000"/>
              </a:spcBef>
              <a:buFont typeface="Arial" panose="020B0604020202020204" pitchFamily="34" charset="0"/>
              <a:buChar char="•"/>
            </a:pPr>
            <a:endParaRPr lang="en-US" sz="2000" b="1" dirty="0">
              <a:solidFill>
                <a:srgbClr val="FFFFFF"/>
              </a:solidFill>
              <a:ea typeface="Museo Sans 700" charset="0"/>
              <a:cs typeface="Avenir Next Regular"/>
            </a:endParaRPr>
          </a:p>
        </p:txBody>
      </p:sp>
      <p:sp>
        <p:nvSpPr>
          <p:cNvPr id="3" name="Rectangle 2"/>
          <p:cNvSpPr/>
          <p:nvPr/>
        </p:nvSpPr>
        <p:spPr>
          <a:xfrm>
            <a:off x="2338508" y="5278983"/>
            <a:ext cx="4572000" cy="400110"/>
          </a:xfrm>
          <a:prstGeom prst="rect">
            <a:avLst/>
          </a:prstGeom>
        </p:spPr>
        <p:txBody>
          <a:bodyPr>
            <a:spAutoFit/>
          </a:bodyPr>
          <a:lstStyle/>
          <a:p>
            <a:pPr algn="ctr"/>
            <a:r>
              <a:rPr lang="en-GB" sz="1000" dirty="0">
                <a:solidFill>
                  <a:schemeClr val="bg1"/>
                </a:solidFill>
              </a:rPr>
              <a:t>UK Modern Slavery Training </a:t>
            </a:r>
          </a:p>
          <a:p>
            <a:pPr algn="ctr"/>
            <a:r>
              <a:rPr lang="en-GB" sz="1000" dirty="0">
                <a:solidFill>
                  <a:schemeClr val="bg1"/>
                </a:solidFill>
              </a:rPr>
              <a:t>Delivery Group</a:t>
            </a:r>
          </a:p>
        </p:txBody>
      </p:sp>
    </p:spTree>
    <p:extLst>
      <p:ext uri="{BB962C8B-B14F-4D97-AF65-F5344CB8AC3E}">
        <p14:creationId xmlns:p14="http://schemas.microsoft.com/office/powerpoint/2010/main" val="304818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539552" y="381002"/>
            <a:ext cx="6768752" cy="916327"/>
          </a:xfrm>
        </p:spPr>
        <p:txBody>
          <a:bodyPr>
            <a:normAutofit fontScale="90000"/>
          </a:bodyPr>
          <a:lstStyle/>
          <a:p>
            <a:pPr algn="ctr" eaLnBrk="1" hangingPunct="1"/>
            <a:r>
              <a:rPr lang="en-GB" altLang="en-US" dirty="0"/>
              <a:t>WHY ARE THEY VULNERABLE?</a:t>
            </a:r>
            <a:endParaRPr lang="en-US" altLang="en-US" dirty="0"/>
          </a:p>
        </p:txBody>
      </p:sp>
      <p:graphicFrame>
        <p:nvGraphicFramePr>
          <p:cNvPr id="2" name="Diagram 1"/>
          <p:cNvGraphicFramePr/>
          <p:nvPr>
            <p:extLst>
              <p:ext uri="{D42A27DB-BD31-4B8C-83A1-F6EECF244321}">
                <p14:modId xmlns:p14="http://schemas.microsoft.com/office/powerpoint/2010/main" val="4137155507"/>
              </p:ext>
            </p:extLst>
          </p:nvPr>
        </p:nvGraphicFramePr>
        <p:xfrm>
          <a:off x="0" y="1297329"/>
          <a:ext cx="8748464" cy="4417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893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C7CBE0-3FA2-488A-BE72-F2E51697EDA5}" type="slidenum">
              <a:rPr lang="en-GB" altLang="en-US" smtClean="0">
                <a:solidFill>
                  <a:srgbClr val="000000"/>
                </a:solidFill>
                <a:latin typeface="Arial Black" pitchFamily="34" charset="0"/>
              </a:rPr>
              <a:pPr fontAlgn="base">
                <a:spcBef>
                  <a:spcPct val="0"/>
                </a:spcBef>
                <a:spcAft>
                  <a:spcPct val="0"/>
                </a:spcAft>
              </a:pPr>
              <a:t>17</a:t>
            </a:fld>
            <a:endParaRPr lang="en-GB" altLang="en-US" dirty="0">
              <a:solidFill>
                <a:srgbClr val="000000"/>
              </a:solidFill>
              <a:latin typeface="Arial Black" pitchFamily="34" charset="0"/>
            </a:endParaRPr>
          </a:p>
        </p:txBody>
      </p:sp>
    </p:spTree>
    <p:extLst>
      <p:ext uri="{BB962C8B-B14F-4D97-AF65-F5344CB8AC3E}">
        <p14:creationId xmlns:p14="http://schemas.microsoft.com/office/powerpoint/2010/main" val="378389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381000"/>
            <a:ext cx="6862216" cy="676300"/>
          </a:xfrm>
        </p:spPr>
        <p:txBody>
          <a:bodyPr>
            <a:normAutofit fontScale="90000"/>
          </a:bodyPr>
          <a:lstStyle/>
          <a:p>
            <a:pPr algn="ctr"/>
            <a:r>
              <a:rPr lang="en-US" altLang="en-US" dirty="0"/>
              <a:t>USE OF JUJU</a:t>
            </a:r>
            <a:endParaRPr lang="en-GB" dirty="0"/>
          </a:p>
        </p:txBody>
      </p:sp>
      <p:sp>
        <p:nvSpPr>
          <p:cNvPr id="4" name="Content Placeholder 3"/>
          <p:cNvSpPr>
            <a:spLocks noGrp="1"/>
          </p:cNvSpPr>
          <p:nvPr>
            <p:ph sz="half" idx="1"/>
          </p:nvPr>
        </p:nvSpPr>
        <p:spPr>
          <a:xfrm>
            <a:off x="457200" y="1117307"/>
            <a:ext cx="4038600" cy="4500500"/>
          </a:xfrm>
        </p:spPr>
        <p:txBody>
          <a:bodyPr>
            <a:normAutofit lnSpcReduction="10000"/>
          </a:bodyPr>
          <a:lstStyle/>
          <a:p>
            <a:pPr algn="just" eaLnBrk="1" hangingPunct="1"/>
            <a:r>
              <a:rPr lang="en-GB" altLang="en-US" dirty="0"/>
              <a:t>The swearing of an oath</a:t>
            </a:r>
          </a:p>
          <a:p>
            <a:pPr algn="just" eaLnBrk="1" hangingPunct="1"/>
            <a:r>
              <a:rPr lang="en-GB" altLang="en-US" dirty="0"/>
              <a:t>The ritual </a:t>
            </a:r>
          </a:p>
          <a:p>
            <a:pPr algn="just" eaLnBrk="1" hangingPunct="1"/>
            <a:r>
              <a:rPr lang="en-GB" altLang="en-US" dirty="0"/>
              <a:t>Promise to repay debt and obey the ‘owner’</a:t>
            </a:r>
          </a:p>
          <a:p>
            <a:pPr algn="just" eaLnBrk="1" hangingPunct="1"/>
            <a:r>
              <a:rPr lang="en-GB" altLang="en-US" dirty="0"/>
              <a:t>Breach of contract will bring ‘madness and death’ </a:t>
            </a:r>
          </a:p>
          <a:p>
            <a:pPr algn="just" eaLnBrk="1" hangingPunct="1"/>
            <a:r>
              <a:rPr lang="en-GB" altLang="en-US" dirty="0"/>
              <a:t>Ever-binding </a:t>
            </a:r>
          </a:p>
          <a:p>
            <a:pPr algn="just" eaLnBrk="1" hangingPunct="1"/>
            <a:r>
              <a:rPr lang="en-GB" altLang="en-US" dirty="0"/>
              <a:t>Inhibits disclosure </a:t>
            </a:r>
          </a:p>
          <a:p>
            <a:pPr algn="just" eaLnBrk="1" hangingPunct="1"/>
            <a:r>
              <a:rPr lang="en-GB" altLang="en-US" dirty="0"/>
              <a:t>Impacts on support. </a:t>
            </a:r>
          </a:p>
          <a:p>
            <a:endParaRPr lang="en-GB" dirty="0"/>
          </a:p>
        </p:txBody>
      </p:sp>
      <p:pic>
        <p:nvPicPr>
          <p:cNvPr id="6" name="Picture 6" descr="JuJu-cerem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357333"/>
            <a:ext cx="4388296" cy="3780420"/>
          </a:xfrm>
        </p:spPr>
      </p:pic>
      <p:sp>
        <p:nvSpPr>
          <p:cNvPr id="3" name="Slide Number Placeholder 2"/>
          <p:cNvSpPr>
            <a:spLocks noGrp="1"/>
          </p:cNvSpPr>
          <p:nvPr>
            <p:ph type="sldNum" sz="quarter" idx="11"/>
          </p:nvPr>
        </p:nvSpPr>
        <p:spPr/>
        <p:txBody>
          <a:bodyPr/>
          <a:lstStyle/>
          <a:p>
            <a:pPr>
              <a:defRPr/>
            </a:pPr>
            <a:fld id="{FD5A2D47-9FEC-4308-AECB-325DF88D9548}" type="slidenum">
              <a:rPr lang="en-GB" smtClean="0"/>
              <a:pPr>
                <a:defRPr/>
              </a:pPr>
              <a:t>18</a:t>
            </a:fld>
            <a:endParaRPr lang="en-GB" dirty="0"/>
          </a:p>
        </p:txBody>
      </p:sp>
    </p:spTree>
    <p:extLst>
      <p:ext uri="{BB962C8B-B14F-4D97-AF65-F5344CB8AC3E}">
        <p14:creationId xmlns:p14="http://schemas.microsoft.com/office/powerpoint/2010/main" val="1368108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3528" y="937289"/>
            <a:ext cx="4454834" cy="372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16403" y="1022394"/>
            <a:ext cx="3488047" cy="4235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3358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AIMS AND OBJECTIV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40337" y="648654"/>
            <a:ext cx="5173643" cy="4356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1191097"/>
            <a:ext cx="4248472" cy="769441"/>
          </a:xfrm>
          <a:prstGeom prst="rect">
            <a:avLst/>
          </a:prstGeom>
          <a:noFill/>
        </p:spPr>
        <p:txBody>
          <a:bodyPr wrap="square" rtlCol="0">
            <a:spAutoFit/>
          </a:bodyPr>
          <a:lstStyle/>
          <a:p>
            <a:r>
              <a:rPr lang="en-GB" sz="2400" b="1" dirty="0">
                <a:solidFill>
                  <a:srgbClr val="C00000"/>
                </a:solidFill>
              </a:rPr>
              <a:t>AIMS &amp; OBJECTIVES</a:t>
            </a:r>
          </a:p>
          <a:p>
            <a:endParaRPr lang="en-GB" sz="2000" b="1" dirty="0">
              <a:solidFill>
                <a:srgbClr val="FF0000"/>
              </a:solidFill>
            </a:endParaRPr>
          </a:p>
        </p:txBody>
      </p:sp>
      <p:sp>
        <p:nvSpPr>
          <p:cNvPr id="3" name="TextBox 2"/>
          <p:cNvSpPr txBox="1"/>
          <p:nvPr/>
        </p:nvSpPr>
        <p:spPr>
          <a:xfrm>
            <a:off x="538970" y="1876457"/>
            <a:ext cx="3744416" cy="646331"/>
          </a:xfrm>
          <a:prstGeom prst="rect">
            <a:avLst/>
          </a:prstGeom>
          <a:noFill/>
        </p:spPr>
        <p:txBody>
          <a:bodyPr wrap="square" rtlCol="0">
            <a:spAutoFit/>
          </a:bodyPr>
          <a:lstStyle/>
          <a:p>
            <a:pPr marL="285750" indent="-285750">
              <a:buFont typeface="Arial" panose="020B0604020202020204" pitchFamily="34" charset="0"/>
              <a:buChar char="•"/>
            </a:pPr>
            <a:r>
              <a:rPr lang="en-GB" dirty="0"/>
              <a:t>To raise awareness of modern slavery and human trafficking ;</a:t>
            </a:r>
          </a:p>
        </p:txBody>
      </p:sp>
      <p:sp>
        <p:nvSpPr>
          <p:cNvPr id="4" name="TextBox 3"/>
          <p:cNvSpPr txBox="1"/>
          <p:nvPr/>
        </p:nvSpPr>
        <p:spPr>
          <a:xfrm>
            <a:off x="538975" y="2606008"/>
            <a:ext cx="4198861" cy="646331"/>
          </a:xfrm>
          <a:prstGeom prst="rect">
            <a:avLst/>
          </a:prstGeom>
          <a:noFill/>
        </p:spPr>
        <p:txBody>
          <a:bodyPr wrap="square" rtlCol="0">
            <a:spAutoFit/>
          </a:bodyPr>
          <a:lstStyle/>
          <a:p>
            <a:pPr marL="285750" indent="-285750">
              <a:buFont typeface="Arial" panose="020B0604020202020204" pitchFamily="34" charset="0"/>
              <a:buChar char="•"/>
            </a:pPr>
            <a:r>
              <a:rPr lang="en-GB" dirty="0"/>
              <a:t>To understand role and responsibilities in tackling modern slavery;</a:t>
            </a:r>
          </a:p>
        </p:txBody>
      </p:sp>
      <p:sp>
        <p:nvSpPr>
          <p:cNvPr id="5" name="TextBox 4"/>
          <p:cNvSpPr txBox="1"/>
          <p:nvPr/>
        </p:nvSpPr>
        <p:spPr>
          <a:xfrm>
            <a:off x="538974" y="3051580"/>
            <a:ext cx="4198861" cy="1231106"/>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To understand how you can contribute to fighting modern slavery in the UK;</a:t>
            </a:r>
          </a:p>
          <a:p>
            <a:endParaRPr lang="en-GB" dirty="0"/>
          </a:p>
        </p:txBody>
      </p:sp>
      <p:sp>
        <p:nvSpPr>
          <p:cNvPr id="7" name="Rectangle 6"/>
          <p:cNvSpPr/>
          <p:nvPr/>
        </p:nvSpPr>
        <p:spPr>
          <a:xfrm>
            <a:off x="550410" y="4081636"/>
            <a:ext cx="4572000" cy="923330"/>
          </a:xfrm>
          <a:prstGeom prst="rect">
            <a:avLst/>
          </a:prstGeom>
        </p:spPr>
        <p:txBody>
          <a:bodyPr>
            <a:spAutoFit/>
          </a:bodyPr>
          <a:lstStyle/>
          <a:p>
            <a:pPr marL="285750" indent="-285750">
              <a:buFont typeface="Arial" panose="020B0604020202020204" pitchFamily="34" charset="0"/>
              <a:buChar char="•"/>
            </a:pPr>
            <a:r>
              <a:rPr lang="en-GB" dirty="0"/>
              <a:t>To understand what support is available for modern slavery victims.</a:t>
            </a:r>
          </a:p>
          <a:p>
            <a:endParaRPr lang="en-GB" dirty="0"/>
          </a:p>
        </p:txBody>
      </p:sp>
      <p:sp>
        <p:nvSpPr>
          <p:cNvPr id="6" name="TextBox 5">
            <a:extLst>
              <a:ext uri="{FF2B5EF4-FFF2-40B4-BE49-F238E27FC236}">
                <a16:creationId xmlns:a16="http://schemas.microsoft.com/office/drawing/2014/main" id="{250EF778-5917-774A-B932-12CE1F51B286}"/>
              </a:ext>
            </a:extLst>
          </p:cNvPr>
          <p:cNvSpPr txBox="1"/>
          <p:nvPr/>
        </p:nvSpPr>
        <p:spPr>
          <a:xfrm>
            <a:off x="4385388" y="54304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85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539552" y="337220"/>
            <a:ext cx="6696744" cy="660073"/>
          </a:xfrm>
        </p:spPr>
        <p:txBody>
          <a:bodyPr>
            <a:normAutofit fontScale="90000"/>
          </a:bodyPr>
          <a:lstStyle/>
          <a:p>
            <a:pPr algn="ctr" eaLnBrk="1" hangingPunct="1"/>
            <a:r>
              <a:rPr lang="en-GB" altLang="en-US" dirty="0"/>
              <a:t>RECRUITMENT</a:t>
            </a:r>
            <a:endParaRPr lang="en-US" altLang="en-US" dirty="0"/>
          </a:p>
        </p:txBody>
      </p:sp>
      <p:graphicFrame>
        <p:nvGraphicFramePr>
          <p:cNvPr id="2" name="Diagram 1"/>
          <p:cNvGraphicFramePr/>
          <p:nvPr>
            <p:extLst>
              <p:ext uri="{D42A27DB-BD31-4B8C-83A1-F6EECF244321}">
                <p14:modId xmlns:p14="http://schemas.microsoft.com/office/powerpoint/2010/main" val="2390774699"/>
              </p:ext>
            </p:extLst>
          </p:nvPr>
        </p:nvGraphicFramePr>
        <p:xfrm>
          <a:off x="0" y="997294"/>
          <a:ext cx="8676456" cy="4620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893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C7CBE0-3FA2-488A-BE72-F2E51697EDA5}" type="slidenum">
              <a:rPr lang="en-GB" altLang="en-US" smtClean="0">
                <a:solidFill>
                  <a:srgbClr val="000000"/>
                </a:solidFill>
                <a:latin typeface="Arial Black" pitchFamily="34" charset="0"/>
              </a:rPr>
              <a:pPr fontAlgn="base">
                <a:spcBef>
                  <a:spcPct val="0"/>
                </a:spcBef>
                <a:spcAft>
                  <a:spcPct val="0"/>
                </a:spcAft>
              </a:pPr>
              <a:t>20</a:t>
            </a:fld>
            <a:endParaRPr lang="en-GB" altLang="en-US" dirty="0">
              <a:solidFill>
                <a:srgbClr val="000000"/>
              </a:solidFill>
              <a:latin typeface="Arial Black" pitchFamily="34" charset="0"/>
            </a:endParaRPr>
          </a:p>
        </p:txBody>
      </p:sp>
    </p:spTree>
    <p:extLst>
      <p:ext uri="{BB962C8B-B14F-4D97-AF65-F5344CB8AC3E}">
        <p14:creationId xmlns:p14="http://schemas.microsoft.com/office/powerpoint/2010/main" val="128485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421" y="976086"/>
            <a:ext cx="5101386" cy="938719"/>
          </a:xfrm>
          <a:prstGeom prst="rect">
            <a:avLst/>
          </a:prstGeom>
        </p:spPr>
        <p:txBody>
          <a:bodyPr wrap="square">
            <a:spAutoFit/>
          </a:bodyPr>
          <a:lstStyle/>
          <a:p>
            <a:pPr algn="ctr"/>
            <a:r>
              <a:rPr lang="en-GB" sz="2800" b="1" dirty="0">
                <a:solidFill>
                  <a:schemeClr val="bg1"/>
                </a:solidFill>
                <a:latin typeface="Segoe UI" charset="0"/>
                <a:cs typeface="Segoe UI" charset="0"/>
              </a:rPr>
              <a:t>Investigate and Rescue</a:t>
            </a:r>
            <a:endParaRPr lang="en-GB" sz="2800" b="1" dirty="0">
              <a:solidFill>
                <a:schemeClr val="bg1"/>
              </a:solidFill>
            </a:endParaRPr>
          </a:p>
          <a:p>
            <a:pPr algn="ctr"/>
            <a:endParaRPr lang="en-US" sz="2700" dirty="0">
              <a:solidFill>
                <a:srgbClr val="B80416"/>
              </a:solidFill>
              <a:latin typeface="Avenir Next Regular"/>
              <a:cs typeface="Avenir Next Regular"/>
            </a:endParaRPr>
          </a:p>
        </p:txBody>
      </p:sp>
      <p:sp>
        <p:nvSpPr>
          <p:cNvPr id="8" name="Rectangle 7"/>
          <p:cNvSpPr/>
          <p:nvPr/>
        </p:nvSpPr>
        <p:spPr>
          <a:xfrm>
            <a:off x="1225519" y="1011072"/>
            <a:ext cx="6865027" cy="523220"/>
          </a:xfrm>
          <a:prstGeom prst="rect">
            <a:avLst/>
          </a:prstGeom>
        </p:spPr>
        <p:txBody>
          <a:bodyPr wrap="square">
            <a:spAutoFit/>
          </a:bodyPr>
          <a:lstStyle/>
          <a:p>
            <a:pPr algn="ctr"/>
            <a:r>
              <a:rPr lang="en-US" sz="2800" b="1" dirty="0">
                <a:solidFill>
                  <a:srgbClr val="B80416"/>
                </a:solidFill>
                <a:ea typeface="Museo Sans 900" charset="0"/>
                <a:cs typeface="Gotham-Bold"/>
              </a:rPr>
              <a:t>NATIONAL REFERRAL MECHANISM</a:t>
            </a:r>
            <a:endParaRPr lang="en-US" sz="2800" b="1" dirty="0">
              <a:solidFill>
                <a:srgbClr val="B80416"/>
              </a:solidFill>
              <a:cs typeface="Avenir Next Regular"/>
            </a:endParaRPr>
          </a:p>
        </p:txBody>
      </p:sp>
      <p:sp>
        <p:nvSpPr>
          <p:cNvPr id="4" name="Rectangle 3"/>
          <p:cNvSpPr/>
          <p:nvPr/>
        </p:nvSpPr>
        <p:spPr>
          <a:xfrm>
            <a:off x="952835" y="1874422"/>
            <a:ext cx="7205133" cy="1954381"/>
          </a:xfrm>
          <a:prstGeom prst="rect">
            <a:avLst/>
          </a:prstGeom>
        </p:spPr>
        <p:txBody>
          <a:bodyPr wrap="square">
            <a:spAutoFit/>
          </a:bodyPr>
          <a:lstStyle/>
          <a:p>
            <a:pPr algn="ctr">
              <a:lnSpc>
                <a:spcPct val="110000"/>
              </a:lnSpc>
            </a:pPr>
            <a:r>
              <a:rPr lang="en-GB" sz="1600" dirty="0">
                <a:cs typeface="Avenir Next Regular"/>
              </a:rPr>
              <a:t>The NRM is a victim identification and support process which is designed to make it easier for all the different agencies that could be involved in a trafficking case – e.g. police, Home Office UK Visas and Immigration Directorate, local authorities, Health and Social Care (HSC) Trust in Northern Ireland, and non-governmental organisations (NGOs) – to co-operate; to share information about potential victims and facilitate their access to advice, accommodation and support. </a:t>
            </a:r>
          </a:p>
          <a:p>
            <a:pPr algn="ctr">
              <a:lnSpc>
                <a:spcPct val="110000"/>
              </a:lnSpc>
            </a:pPr>
            <a:endParaRPr lang="en-GB" sz="1400" dirty="0">
              <a:solidFill>
                <a:srgbClr val="8C8C8C"/>
              </a:solidFill>
              <a:latin typeface="Avenir Next Regular"/>
              <a:cs typeface="Avenir Next Regular"/>
            </a:endParaRPr>
          </a:p>
        </p:txBody>
      </p:sp>
      <p:sp>
        <p:nvSpPr>
          <p:cNvPr id="10" name="Rectangle 9"/>
          <p:cNvSpPr/>
          <p:nvPr/>
        </p:nvSpPr>
        <p:spPr>
          <a:xfrm>
            <a:off x="2004701" y="1551819"/>
            <a:ext cx="5101386" cy="338554"/>
          </a:xfrm>
          <a:prstGeom prst="rect">
            <a:avLst/>
          </a:prstGeom>
        </p:spPr>
        <p:txBody>
          <a:bodyPr wrap="square">
            <a:spAutoFit/>
          </a:bodyPr>
          <a:lstStyle/>
          <a:p>
            <a:pPr algn="ctr"/>
            <a:r>
              <a:rPr lang="en-US" sz="1600" dirty="0">
                <a:solidFill>
                  <a:srgbClr val="B80416"/>
                </a:solidFill>
                <a:latin typeface="Avenir Next Regular"/>
                <a:cs typeface="Avenir Next Regular"/>
              </a:rPr>
              <a:t>(NRM)</a:t>
            </a:r>
          </a:p>
        </p:txBody>
      </p:sp>
      <p:sp>
        <p:nvSpPr>
          <p:cNvPr id="12" name="Rectangle 11"/>
          <p:cNvSpPr/>
          <p:nvPr/>
        </p:nvSpPr>
        <p:spPr>
          <a:xfrm>
            <a:off x="666757" y="3817610"/>
            <a:ext cx="7724775" cy="1406539"/>
          </a:xfrm>
          <a:prstGeom prst="rect">
            <a:avLst/>
          </a:prstGeom>
        </p:spPr>
        <p:txBody>
          <a:bodyPr wrap="square">
            <a:spAutoFit/>
          </a:bodyPr>
          <a:lstStyle/>
          <a:p>
            <a:pPr algn="ctr"/>
            <a:r>
              <a:rPr lang="en-GB" sz="1400" b="1" dirty="0">
                <a:cs typeface="Avenir Next Regular"/>
              </a:rPr>
              <a:t>IT PROVIDES:</a:t>
            </a:r>
          </a:p>
          <a:p>
            <a:pPr algn="ctr"/>
            <a:endParaRPr lang="en-GB" sz="1400" b="1" dirty="0">
              <a:solidFill>
                <a:srgbClr val="8C8C8C"/>
              </a:solidFill>
              <a:cs typeface="Avenir Next Regular"/>
            </a:endParaRPr>
          </a:p>
          <a:p>
            <a:pPr algn="ctr"/>
            <a:r>
              <a:rPr lang="en-GB" sz="1400" b="1" dirty="0">
                <a:solidFill>
                  <a:srgbClr val="B80416"/>
                </a:solidFill>
                <a:cs typeface="Avenir Next Regular"/>
              </a:rPr>
              <a:t>Safe housing for a ‘reflection period’ – 45 days</a:t>
            </a:r>
          </a:p>
          <a:p>
            <a:pPr algn="ctr"/>
            <a:r>
              <a:rPr lang="en-GB" sz="1400" b="1" dirty="0">
                <a:solidFill>
                  <a:srgbClr val="B80416"/>
                </a:solidFill>
                <a:cs typeface="Avenir Next Regular"/>
              </a:rPr>
              <a:t>Direct support</a:t>
            </a:r>
          </a:p>
          <a:p>
            <a:pPr algn="ctr"/>
            <a:r>
              <a:rPr lang="en-GB" sz="1400" b="1" dirty="0">
                <a:solidFill>
                  <a:srgbClr val="B80416"/>
                </a:solidFill>
                <a:cs typeface="Avenir Next Regular"/>
              </a:rPr>
              <a:t>Repatriation support</a:t>
            </a:r>
          </a:p>
          <a:p>
            <a:pPr marL="285750" indent="-285750" algn="ctr">
              <a:lnSpc>
                <a:spcPct val="110000"/>
              </a:lnSpc>
              <a:buFont typeface="Arial"/>
              <a:buChar char="•"/>
            </a:pPr>
            <a:endParaRPr lang="en-GB" sz="1400" dirty="0">
              <a:solidFill>
                <a:srgbClr val="8C8C8C"/>
              </a:solidFill>
              <a:latin typeface="Avenir Next Regular"/>
              <a:cs typeface="Avenir Next Regular"/>
            </a:endParaRPr>
          </a:p>
        </p:txBody>
      </p:sp>
      <p:sp>
        <p:nvSpPr>
          <p:cNvPr id="2" name="Rectangle 1"/>
          <p:cNvSpPr/>
          <p:nvPr/>
        </p:nvSpPr>
        <p:spPr>
          <a:xfrm>
            <a:off x="2269394" y="5270433"/>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Tree>
    <p:extLst>
      <p:ext uri="{BB962C8B-B14F-4D97-AF65-F5344CB8AC3E}">
        <p14:creationId xmlns:p14="http://schemas.microsoft.com/office/powerpoint/2010/main" val="7227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421" y="976084"/>
            <a:ext cx="5101386" cy="938719"/>
          </a:xfrm>
          <a:prstGeom prst="rect">
            <a:avLst/>
          </a:prstGeom>
        </p:spPr>
        <p:txBody>
          <a:bodyPr wrap="square">
            <a:spAutoFit/>
          </a:bodyPr>
          <a:lstStyle/>
          <a:p>
            <a:pPr algn="ctr"/>
            <a:r>
              <a:rPr lang="en-GB" sz="2800" b="1" dirty="0">
                <a:solidFill>
                  <a:schemeClr val="bg1"/>
                </a:solidFill>
                <a:latin typeface="Segoe UI" charset="0"/>
                <a:cs typeface="Segoe UI" charset="0"/>
              </a:rPr>
              <a:t>Investigate and Rescue</a:t>
            </a:r>
            <a:endParaRPr lang="en-GB" sz="2800" b="1" dirty="0">
              <a:solidFill>
                <a:schemeClr val="bg1"/>
              </a:solidFill>
            </a:endParaRPr>
          </a:p>
          <a:p>
            <a:pPr algn="ctr"/>
            <a:endParaRPr lang="en-US" sz="2700" dirty="0">
              <a:solidFill>
                <a:srgbClr val="B80416"/>
              </a:solidFill>
              <a:latin typeface="Avenir Next Regular"/>
              <a:cs typeface="Avenir Next Regular"/>
            </a:endParaRPr>
          </a:p>
        </p:txBody>
      </p:sp>
      <p:sp>
        <p:nvSpPr>
          <p:cNvPr id="8" name="Rectangle 7"/>
          <p:cNvSpPr/>
          <p:nvPr/>
        </p:nvSpPr>
        <p:spPr>
          <a:xfrm>
            <a:off x="340007" y="1105306"/>
            <a:ext cx="8811498" cy="830997"/>
          </a:xfrm>
          <a:prstGeom prst="rect">
            <a:avLst/>
          </a:prstGeom>
        </p:spPr>
        <p:txBody>
          <a:bodyPr wrap="square">
            <a:spAutoFit/>
          </a:bodyPr>
          <a:lstStyle/>
          <a:p>
            <a:pPr algn="ctr"/>
            <a:r>
              <a:rPr lang="en-US" sz="2400" b="1" dirty="0">
                <a:solidFill>
                  <a:srgbClr val="B80416"/>
                </a:solidFill>
                <a:ea typeface="Museo Sans 900" charset="0"/>
                <a:cs typeface="Gotham-Bold"/>
              </a:rPr>
              <a:t>NATIONAL REFERRAL MECHNAISM</a:t>
            </a:r>
          </a:p>
          <a:p>
            <a:pPr algn="ctr"/>
            <a:r>
              <a:rPr lang="en-US" sz="2400" b="1" dirty="0">
                <a:solidFill>
                  <a:srgbClr val="B80416"/>
                </a:solidFill>
                <a:cs typeface="Avenir Next Regular"/>
              </a:rPr>
              <a:t>DATA 2017</a:t>
            </a:r>
          </a:p>
        </p:txBody>
      </p:sp>
      <p:pic>
        <p:nvPicPr>
          <p:cNvPr id="6146" name="Picture 2" descr="Image result for NC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2807" y="133822"/>
            <a:ext cx="2109268" cy="779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5275589"/>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
        <p:nvSpPr>
          <p:cNvPr id="3" name="TextBox 2"/>
          <p:cNvSpPr txBox="1"/>
          <p:nvPr/>
        </p:nvSpPr>
        <p:spPr>
          <a:xfrm>
            <a:off x="1511152" y="2040639"/>
            <a:ext cx="7632848"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t>Sexual Exploitation			1185 (559)</a:t>
            </a:r>
          </a:p>
          <a:p>
            <a:pPr marL="285750" indent="-285750">
              <a:buFont typeface="Arial" panose="020B0604020202020204" pitchFamily="34" charset="0"/>
              <a:buChar char="•"/>
            </a:pPr>
            <a:r>
              <a:rPr lang="en-GB" b="1" dirty="0"/>
              <a:t>Labour Exploitation			1326 (1026)		</a:t>
            </a:r>
          </a:p>
          <a:p>
            <a:pPr marL="285750" indent="-285750">
              <a:buFont typeface="Arial" panose="020B0604020202020204" pitchFamily="34" charset="0"/>
              <a:buChar char="•"/>
            </a:pPr>
            <a:r>
              <a:rPr lang="en-GB" b="1" dirty="0"/>
              <a:t>Unknown exploitation 			144 (414)</a:t>
            </a:r>
          </a:p>
          <a:p>
            <a:pPr marL="285750" indent="-285750">
              <a:buFont typeface="Arial" panose="020B0604020202020204" pitchFamily="34" charset="0"/>
              <a:buChar char="•"/>
            </a:pPr>
            <a:r>
              <a:rPr lang="en-GB" b="1" dirty="0"/>
              <a:t>Domestic Servitude			369 (119)</a:t>
            </a:r>
          </a:p>
          <a:p>
            <a:pPr marL="285750" indent="-285750">
              <a:buFont typeface="Arial" panose="020B0604020202020204" pitchFamily="34" charset="0"/>
              <a:buChar char="•"/>
            </a:pPr>
            <a:r>
              <a:rPr lang="en-GB" b="1" dirty="0"/>
              <a:t>Organ Harvesting			3</a:t>
            </a:r>
            <a:endParaRPr lang="en-GB" dirty="0"/>
          </a:p>
          <a:p>
            <a:endParaRPr lang="en-GB" dirty="0"/>
          </a:p>
        </p:txBody>
      </p:sp>
      <p:sp>
        <p:nvSpPr>
          <p:cNvPr id="6" name="TextBox 5"/>
          <p:cNvSpPr txBox="1"/>
          <p:nvPr/>
        </p:nvSpPr>
        <p:spPr>
          <a:xfrm>
            <a:off x="1043608" y="4121034"/>
            <a:ext cx="7344816" cy="523220"/>
          </a:xfrm>
          <a:prstGeom prst="rect">
            <a:avLst/>
          </a:prstGeom>
          <a:noFill/>
        </p:spPr>
        <p:txBody>
          <a:bodyPr wrap="square" rtlCol="0">
            <a:spAutoFit/>
          </a:bodyPr>
          <a:lstStyle/>
          <a:p>
            <a:pPr algn="ctr"/>
            <a:r>
              <a:rPr lang="en-GB" sz="1400" b="1" dirty="0"/>
              <a:t>(Children statistics bracketed) All figures from the National Crime Agency National referral Mechanism Summary Report 2016</a:t>
            </a:r>
          </a:p>
        </p:txBody>
      </p:sp>
    </p:spTree>
    <p:extLst>
      <p:ext uri="{BB962C8B-B14F-4D97-AF65-F5344CB8AC3E}">
        <p14:creationId xmlns:p14="http://schemas.microsoft.com/office/powerpoint/2010/main" val="36289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421" y="976086"/>
            <a:ext cx="5101386" cy="938719"/>
          </a:xfrm>
          <a:prstGeom prst="rect">
            <a:avLst/>
          </a:prstGeom>
        </p:spPr>
        <p:txBody>
          <a:bodyPr wrap="square">
            <a:spAutoFit/>
          </a:bodyPr>
          <a:lstStyle/>
          <a:p>
            <a:pPr algn="ctr"/>
            <a:r>
              <a:rPr lang="en-GB" sz="2800" b="1" dirty="0">
                <a:solidFill>
                  <a:schemeClr val="bg1"/>
                </a:solidFill>
                <a:latin typeface="Segoe UI" charset="0"/>
                <a:cs typeface="Segoe UI" charset="0"/>
              </a:rPr>
              <a:t>Investigate and Rescue</a:t>
            </a:r>
            <a:endParaRPr lang="en-GB" sz="2800" b="1" dirty="0">
              <a:solidFill>
                <a:schemeClr val="bg1"/>
              </a:solidFill>
            </a:endParaRPr>
          </a:p>
          <a:p>
            <a:pPr algn="ctr"/>
            <a:endParaRPr lang="en-US" sz="2700" dirty="0">
              <a:solidFill>
                <a:srgbClr val="B80416"/>
              </a:solidFill>
              <a:latin typeface="Avenir Next Regular"/>
              <a:cs typeface="Avenir Next Regular"/>
            </a:endParaRPr>
          </a:p>
        </p:txBody>
      </p:sp>
      <p:sp>
        <p:nvSpPr>
          <p:cNvPr id="8" name="Rectangle 7"/>
          <p:cNvSpPr/>
          <p:nvPr/>
        </p:nvSpPr>
        <p:spPr>
          <a:xfrm>
            <a:off x="340007" y="1105308"/>
            <a:ext cx="8811498" cy="830997"/>
          </a:xfrm>
          <a:prstGeom prst="rect">
            <a:avLst/>
          </a:prstGeom>
        </p:spPr>
        <p:txBody>
          <a:bodyPr wrap="square">
            <a:spAutoFit/>
          </a:bodyPr>
          <a:lstStyle/>
          <a:p>
            <a:pPr algn="ctr"/>
            <a:r>
              <a:rPr lang="en-US" sz="2400" b="1" dirty="0">
                <a:solidFill>
                  <a:srgbClr val="B80416"/>
                </a:solidFill>
                <a:ea typeface="Museo Sans 900" charset="0"/>
                <a:cs typeface="Gotham-Bold"/>
              </a:rPr>
              <a:t>NATIONAL REFERRAL MECHNAISM</a:t>
            </a:r>
          </a:p>
          <a:p>
            <a:pPr algn="ctr"/>
            <a:r>
              <a:rPr lang="en-US" sz="2400" b="1" dirty="0">
                <a:solidFill>
                  <a:srgbClr val="B80416"/>
                </a:solidFill>
                <a:cs typeface="Avenir Next Regular"/>
              </a:rPr>
              <a:t>DATA 2017 – Top countries – Adult  Referrals </a:t>
            </a:r>
          </a:p>
        </p:txBody>
      </p:sp>
      <p:pic>
        <p:nvPicPr>
          <p:cNvPr id="6146" name="Picture 2" descr="Image result for NC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2807" y="133822"/>
            <a:ext cx="2109268" cy="779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5275589"/>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
        <p:nvSpPr>
          <p:cNvPr id="3" name="TextBox 2"/>
          <p:cNvSpPr txBox="1"/>
          <p:nvPr/>
        </p:nvSpPr>
        <p:spPr>
          <a:xfrm>
            <a:off x="1511152" y="2040639"/>
            <a:ext cx="7632848" cy="2308324"/>
          </a:xfrm>
          <a:prstGeom prst="rect">
            <a:avLst/>
          </a:prstGeom>
          <a:noFill/>
        </p:spPr>
        <p:txBody>
          <a:bodyPr wrap="square" rtlCol="0">
            <a:spAutoFit/>
          </a:bodyPr>
          <a:lstStyle/>
          <a:p>
            <a:pPr marL="285750" indent="-285750">
              <a:buFont typeface="Arial" panose="020B0604020202020204" pitchFamily="34" charset="0"/>
              <a:buChar char="•"/>
            </a:pPr>
            <a:r>
              <a:rPr lang="en-US" altLang="en-US" b="1" dirty="0"/>
              <a:t>Albania</a:t>
            </a:r>
          </a:p>
          <a:p>
            <a:pPr marL="285750" indent="-285750">
              <a:buFont typeface="Arial" panose="020B0604020202020204" pitchFamily="34" charset="0"/>
              <a:buChar char="•"/>
            </a:pPr>
            <a:r>
              <a:rPr lang="en-US" altLang="en-US" b="1" dirty="0"/>
              <a:t>Vietnam</a:t>
            </a:r>
          </a:p>
          <a:p>
            <a:pPr marL="285750" indent="-285750">
              <a:buFont typeface="Arial" panose="020B0604020202020204" pitchFamily="34" charset="0"/>
              <a:buChar char="•"/>
            </a:pPr>
            <a:r>
              <a:rPr lang="en-US" altLang="en-US" b="1" dirty="0"/>
              <a:t>China </a:t>
            </a:r>
          </a:p>
          <a:p>
            <a:pPr marL="285750" indent="-285750">
              <a:buFont typeface="Arial" panose="020B0604020202020204" pitchFamily="34" charset="0"/>
              <a:buChar char="•"/>
            </a:pPr>
            <a:r>
              <a:rPr lang="en-US" altLang="en-US" b="1" dirty="0"/>
              <a:t>Nigeria</a:t>
            </a:r>
          </a:p>
          <a:p>
            <a:pPr marL="285750" indent="-285750">
              <a:buFont typeface="Arial" panose="020B0604020202020204" pitchFamily="34" charset="0"/>
              <a:buChar char="•"/>
            </a:pPr>
            <a:r>
              <a:rPr lang="en-US" altLang="en-US" b="1" dirty="0"/>
              <a:t>Romania</a:t>
            </a:r>
          </a:p>
          <a:p>
            <a:pPr marL="285750" indent="-285750">
              <a:buFont typeface="Arial" panose="020B0604020202020204" pitchFamily="34" charset="0"/>
              <a:buChar char="•"/>
            </a:pPr>
            <a:r>
              <a:rPr lang="en-US" altLang="en-US" b="1" dirty="0"/>
              <a:t> China</a:t>
            </a:r>
          </a:p>
          <a:p>
            <a:pPr marL="285750" indent="-285750">
              <a:buFont typeface="Arial" panose="020B0604020202020204" pitchFamily="34" charset="0"/>
              <a:buChar char="•"/>
            </a:pPr>
            <a:endParaRPr lang="en-GB" dirty="0"/>
          </a:p>
          <a:p>
            <a:endParaRPr lang="en-GB" dirty="0"/>
          </a:p>
        </p:txBody>
      </p:sp>
      <p:sp>
        <p:nvSpPr>
          <p:cNvPr id="6" name="TextBox 5"/>
          <p:cNvSpPr txBox="1"/>
          <p:nvPr/>
        </p:nvSpPr>
        <p:spPr>
          <a:xfrm>
            <a:off x="1043608" y="4121037"/>
            <a:ext cx="7344816" cy="307777"/>
          </a:xfrm>
          <a:prstGeom prst="rect">
            <a:avLst/>
          </a:prstGeom>
          <a:noFill/>
        </p:spPr>
        <p:txBody>
          <a:bodyPr wrap="square" rtlCol="0">
            <a:spAutoFit/>
          </a:bodyPr>
          <a:lstStyle/>
          <a:p>
            <a:pPr algn="ctr"/>
            <a:r>
              <a:rPr lang="en-GB" sz="1400" b="1" dirty="0"/>
              <a:t>(All figures from the National Crime Agency National referral Mechanism Summary Report 2017</a:t>
            </a:r>
          </a:p>
        </p:txBody>
      </p:sp>
    </p:spTree>
    <p:extLst>
      <p:ext uri="{BB962C8B-B14F-4D97-AF65-F5344CB8AC3E}">
        <p14:creationId xmlns:p14="http://schemas.microsoft.com/office/powerpoint/2010/main" val="15325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421" y="976086"/>
            <a:ext cx="5101386" cy="938719"/>
          </a:xfrm>
          <a:prstGeom prst="rect">
            <a:avLst/>
          </a:prstGeom>
        </p:spPr>
        <p:txBody>
          <a:bodyPr wrap="square">
            <a:spAutoFit/>
          </a:bodyPr>
          <a:lstStyle/>
          <a:p>
            <a:pPr algn="ctr"/>
            <a:r>
              <a:rPr lang="en-GB" sz="2800" b="1" dirty="0">
                <a:solidFill>
                  <a:schemeClr val="bg1"/>
                </a:solidFill>
                <a:latin typeface="Segoe UI" charset="0"/>
                <a:cs typeface="Segoe UI" charset="0"/>
              </a:rPr>
              <a:t>Investigate and Rescue</a:t>
            </a:r>
            <a:endParaRPr lang="en-GB" sz="2800" b="1" dirty="0">
              <a:solidFill>
                <a:schemeClr val="bg1"/>
              </a:solidFill>
            </a:endParaRPr>
          </a:p>
          <a:p>
            <a:pPr algn="ctr"/>
            <a:endParaRPr lang="en-US" sz="2700" dirty="0">
              <a:solidFill>
                <a:srgbClr val="B80416"/>
              </a:solidFill>
              <a:latin typeface="Avenir Next Regular"/>
              <a:cs typeface="Avenir Next Regular"/>
            </a:endParaRPr>
          </a:p>
        </p:txBody>
      </p:sp>
      <p:sp>
        <p:nvSpPr>
          <p:cNvPr id="8" name="Rectangle 7"/>
          <p:cNvSpPr/>
          <p:nvPr/>
        </p:nvSpPr>
        <p:spPr>
          <a:xfrm>
            <a:off x="340007" y="1105308"/>
            <a:ext cx="8811498" cy="830997"/>
          </a:xfrm>
          <a:prstGeom prst="rect">
            <a:avLst/>
          </a:prstGeom>
        </p:spPr>
        <p:txBody>
          <a:bodyPr wrap="square">
            <a:spAutoFit/>
          </a:bodyPr>
          <a:lstStyle/>
          <a:p>
            <a:pPr algn="ctr"/>
            <a:r>
              <a:rPr lang="en-US" sz="2400" b="1" dirty="0">
                <a:solidFill>
                  <a:srgbClr val="B80416"/>
                </a:solidFill>
                <a:ea typeface="Museo Sans 900" charset="0"/>
                <a:cs typeface="Gotham-Bold"/>
              </a:rPr>
              <a:t>NATIONAL REFERRAL MECHNAISM</a:t>
            </a:r>
          </a:p>
          <a:p>
            <a:pPr algn="ctr"/>
            <a:r>
              <a:rPr lang="en-US" sz="2400" b="1" dirty="0">
                <a:solidFill>
                  <a:srgbClr val="B80416"/>
                </a:solidFill>
                <a:cs typeface="Avenir Next Regular"/>
              </a:rPr>
              <a:t>DATA 2017 – Top countries – Child  Referrals </a:t>
            </a:r>
          </a:p>
        </p:txBody>
      </p:sp>
      <p:pic>
        <p:nvPicPr>
          <p:cNvPr id="6146" name="Picture 2" descr="Image result for NC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2807" y="133822"/>
            <a:ext cx="2109268" cy="779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5275589"/>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
        <p:nvSpPr>
          <p:cNvPr id="3" name="TextBox 2"/>
          <p:cNvSpPr txBox="1"/>
          <p:nvPr/>
        </p:nvSpPr>
        <p:spPr>
          <a:xfrm>
            <a:off x="1511152" y="2040637"/>
            <a:ext cx="7632848" cy="1477328"/>
          </a:xfrm>
          <a:prstGeom prst="rect">
            <a:avLst/>
          </a:prstGeom>
          <a:noFill/>
        </p:spPr>
        <p:txBody>
          <a:bodyPr wrap="square" rtlCol="0">
            <a:spAutoFit/>
          </a:bodyPr>
          <a:lstStyle/>
          <a:p>
            <a:pPr marL="285750" indent="-285750">
              <a:buFont typeface="Arial" pitchFamily="34" charset="0"/>
              <a:buChar char="•"/>
            </a:pPr>
            <a:r>
              <a:rPr lang="en-US" altLang="en-US" b="1" dirty="0"/>
              <a:t>UK </a:t>
            </a:r>
          </a:p>
          <a:p>
            <a:pPr marL="285750" indent="-285750">
              <a:buFont typeface="Arial" pitchFamily="34" charset="0"/>
              <a:buChar char="•"/>
            </a:pPr>
            <a:r>
              <a:rPr lang="en-US" altLang="en-US" b="1" dirty="0"/>
              <a:t>Albania</a:t>
            </a:r>
          </a:p>
          <a:p>
            <a:pPr marL="285750" indent="-285750">
              <a:buFont typeface="Arial" pitchFamily="34" charset="0"/>
              <a:buChar char="•"/>
            </a:pPr>
            <a:r>
              <a:rPr lang="en-US" altLang="en-US" b="1" dirty="0"/>
              <a:t> Vietnam</a:t>
            </a:r>
          </a:p>
          <a:p>
            <a:pPr marL="285750" indent="-285750">
              <a:buFont typeface="Arial" pitchFamily="34" charset="0"/>
              <a:buChar char="•"/>
            </a:pPr>
            <a:r>
              <a:rPr lang="en-US" altLang="en-US" b="1" dirty="0"/>
              <a:t> Sudan</a:t>
            </a:r>
          </a:p>
          <a:p>
            <a:pPr marL="285750" indent="-285750">
              <a:buFont typeface="Arial" pitchFamily="34" charset="0"/>
              <a:buChar char="•"/>
            </a:pPr>
            <a:r>
              <a:rPr lang="en-US" altLang="en-US" b="1" dirty="0"/>
              <a:t> Eritrea</a:t>
            </a:r>
          </a:p>
        </p:txBody>
      </p:sp>
      <p:sp>
        <p:nvSpPr>
          <p:cNvPr id="6" name="TextBox 5"/>
          <p:cNvSpPr txBox="1"/>
          <p:nvPr/>
        </p:nvSpPr>
        <p:spPr>
          <a:xfrm>
            <a:off x="1043608" y="4121037"/>
            <a:ext cx="7344816" cy="307777"/>
          </a:xfrm>
          <a:prstGeom prst="rect">
            <a:avLst/>
          </a:prstGeom>
          <a:noFill/>
        </p:spPr>
        <p:txBody>
          <a:bodyPr wrap="square" rtlCol="0">
            <a:spAutoFit/>
          </a:bodyPr>
          <a:lstStyle/>
          <a:p>
            <a:pPr algn="ctr"/>
            <a:r>
              <a:rPr lang="en-GB" sz="1400" b="1" dirty="0"/>
              <a:t>(All figures from the National Crime Agency National referral Mechanism Summary Report 2017</a:t>
            </a:r>
          </a:p>
        </p:txBody>
      </p:sp>
    </p:spTree>
    <p:extLst>
      <p:ext uri="{BB962C8B-B14F-4D97-AF65-F5344CB8AC3E}">
        <p14:creationId xmlns:p14="http://schemas.microsoft.com/office/powerpoint/2010/main" val="39142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106" y="952005"/>
            <a:ext cx="5101386" cy="523220"/>
          </a:xfrm>
          <a:prstGeom prst="rect">
            <a:avLst/>
          </a:prstGeom>
        </p:spPr>
        <p:txBody>
          <a:bodyPr wrap="square">
            <a:spAutoFit/>
          </a:bodyPr>
          <a:lstStyle/>
          <a:p>
            <a:pPr algn="ctr"/>
            <a:r>
              <a:rPr lang="en-US" sz="2800" dirty="0">
                <a:solidFill>
                  <a:srgbClr val="B80416"/>
                </a:solidFill>
                <a:ea typeface="Museo Sans 900" charset="0"/>
                <a:cs typeface="Gotham-Bold"/>
              </a:rPr>
              <a:t>NRM </a:t>
            </a:r>
            <a:r>
              <a:rPr lang="en-US" sz="2800" dirty="0">
                <a:solidFill>
                  <a:srgbClr val="B80416"/>
                </a:solidFill>
                <a:ea typeface="Museo Sans 900" charset="0"/>
                <a:cs typeface="Gotham-Light"/>
              </a:rPr>
              <a:t>– FIRST RESPONDERS</a:t>
            </a:r>
            <a:endParaRPr lang="en-US" sz="2800" dirty="0">
              <a:solidFill>
                <a:srgbClr val="B80416"/>
              </a:solidFill>
              <a:cs typeface="Gotham-Light"/>
            </a:endParaRPr>
          </a:p>
        </p:txBody>
      </p:sp>
      <p:sp>
        <p:nvSpPr>
          <p:cNvPr id="7" name="Rectangle 6"/>
          <p:cNvSpPr/>
          <p:nvPr/>
        </p:nvSpPr>
        <p:spPr>
          <a:xfrm>
            <a:off x="467544" y="1559459"/>
            <a:ext cx="4608510" cy="584775"/>
          </a:xfrm>
          <a:prstGeom prst="rect">
            <a:avLst/>
          </a:prstGeom>
        </p:spPr>
        <p:txBody>
          <a:bodyPr wrap="square">
            <a:spAutoFit/>
          </a:bodyPr>
          <a:lstStyle/>
          <a:p>
            <a:pPr algn="ctr">
              <a:spcBef>
                <a:spcPct val="20000"/>
              </a:spcBef>
              <a:buFont typeface="Arial" charset="0"/>
              <a:buNone/>
            </a:pPr>
            <a:r>
              <a:rPr lang="en-US" sz="1600" dirty="0">
                <a:ea typeface="Museo Sans 700" charset="0"/>
                <a:cs typeface="Avenir Next Regular"/>
              </a:rPr>
              <a:t>THE NCA IS A FIRST RESPONDER AGENCY, AS ARE THE FOLLOWING: </a:t>
            </a:r>
          </a:p>
        </p:txBody>
      </p:sp>
      <p:sp>
        <p:nvSpPr>
          <p:cNvPr id="2" name="Rectangle 1"/>
          <p:cNvSpPr/>
          <p:nvPr/>
        </p:nvSpPr>
        <p:spPr>
          <a:xfrm>
            <a:off x="337537" y="2387139"/>
            <a:ext cx="2897481" cy="2893100"/>
          </a:xfrm>
          <a:prstGeom prst="rect">
            <a:avLst/>
          </a:prstGeom>
        </p:spPr>
        <p:txBody>
          <a:bodyPr wrap="square">
            <a:spAutoFit/>
          </a:bodyPr>
          <a:lstStyle/>
          <a:p>
            <a:pPr marL="285750" indent="-285750">
              <a:lnSpc>
                <a:spcPct val="130000"/>
              </a:lnSpc>
              <a:buFont typeface="Arial"/>
              <a:buChar char="•"/>
            </a:pPr>
            <a:r>
              <a:rPr lang="en-GB" sz="1400" dirty="0">
                <a:cs typeface="Avenir Next Regular"/>
              </a:rPr>
              <a:t>Police forces</a:t>
            </a:r>
          </a:p>
          <a:p>
            <a:pPr marL="285750" indent="-285750">
              <a:lnSpc>
                <a:spcPct val="130000"/>
              </a:lnSpc>
              <a:buFont typeface="Arial"/>
              <a:buChar char="•"/>
            </a:pPr>
            <a:r>
              <a:rPr lang="en-GB" sz="1400" dirty="0">
                <a:cs typeface="Avenir Next Regular"/>
              </a:rPr>
              <a:t>UK Border Agency</a:t>
            </a:r>
          </a:p>
          <a:p>
            <a:pPr marL="285750" indent="-285750">
              <a:lnSpc>
                <a:spcPct val="130000"/>
              </a:lnSpc>
              <a:buFont typeface="Arial"/>
              <a:buChar char="•"/>
            </a:pPr>
            <a:r>
              <a:rPr lang="en-GB" sz="1400" dirty="0">
                <a:cs typeface="Avenir Next Regular"/>
              </a:rPr>
              <a:t>Immigration and visas</a:t>
            </a:r>
          </a:p>
          <a:p>
            <a:pPr marL="285750" indent="-285750">
              <a:lnSpc>
                <a:spcPct val="130000"/>
              </a:lnSpc>
              <a:buFont typeface="Arial"/>
              <a:buChar char="•"/>
            </a:pPr>
            <a:r>
              <a:rPr lang="en-GB" sz="1400" dirty="0" err="1">
                <a:cs typeface="Avenir Next Regular"/>
              </a:rPr>
              <a:t>Gangmasters</a:t>
            </a:r>
            <a:r>
              <a:rPr lang="en-GB" sz="1400" dirty="0">
                <a:cs typeface="Avenir Next Regular"/>
              </a:rPr>
              <a:t> Licencing Authority</a:t>
            </a:r>
          </a:p>
          <a:p>
            <a:pPr marL="285750" indent="-285750">
              <a:lnSpc>
                <a:spcPct val="130000"/>
              </a:lnSpc>
              <a:buFont typeface="Arial"/>
              <a:buChar char="•"/>
            </a:pPr>
            <a:r>
              <a:rPr lang="en-GB" sz="1400" dirty="0">
                <a:cs typeface="Avenir Next Regular"/>
              </a:rPr>
              <a:t>Local Authorities</a:t>
            </a:r>
          </a:p>
          <a:p>
            <a:pPr marL="285750" indent="-285750">
              <a:lnSpc>
                <a:spcPct val="130000"/>
              </a:lnSpc>
              <a:buFont typeface="Arial"/>
              <a:buChar char="•"/>
            </a:pPr>
            <a:r>
              <a:rPr lang="en-GB" sz="1400" dirty="0">
                <a:cs typeface="Avenir Next Regular"/>
              </a:rPr>
              <a:t>Salvation Army</a:t>
            </a:r>
          </a:p>
          <a:p>
            <a:pPr marL="285750" indent="-285750">
              <a:lnSpc>
                <a:spcPct val="130000"/>
              </a:lnSpc>
              <a:buFont typeface="Arial"/>
              <a:buChar char="•"/>
            </a:pPr>
            <a:r>
              <a:rPr lang="en-GB" sz="1400" dirty="0">
                <a:cs typeface="Avenir Next Regular"/>
              </a:rPr>
              <a:t>Health and Social Care Trusts (NI)</a:t>
            </a:r>
          </a:p>
          <a:p>
            <a:pPr marL="285750" indent="-285750">
              <a:lnSpc>
                <a:spcPct val="130000"/>
              </a:lnSpc>
              <a:buFont typeface="Arial"/>
              <a:buChar char="•"/>
            </a:pPr>
            <a:r>
              <a:rPr lang="en-GB" sz="1400" dirty="0">
                <a:cs typeface="Avenir Next Regular"/>
              </a:rPr>
              <a:t>Migrant Help</a:t>
            </a:r>
          </a:p>
          <a:p>
            <a:pPr marL="285750" indent="-285750">
              <a:lnSpc>
                <a:spcPct val="130000"/>
              </a:lnSpc>
              <a:buFont typeface="Arial"/>
              <a:buChar char="•"/>
            </a:pPr>
            <a:r>
              <a:rPr lang="en-GB" sz="1400" dirty="0" err="1">
                <a:cs typeface="Avenir Next Regular"/>
              </a:rPr>
              <a:t>Medaille</a:t>
            </a:r>
            <a:r>
              <a:rPr lang="en-GB" sz="1400" dirty="0">
                <a:cs typeface="Avenir Next Regular"/>
              </a:rPr>
              <a:t> Trust</a:t>
            </a:r>
          </a:p>
          <a:p>
            <a:pPr>
              <a:lnSpc>
                <a:spcPct val="130000"/>
              </a:lnSpc>
            </a:pPr>
            <a:endParaRPr lang="en-GB" sz="1400" dirty="0">
              <a:cs typeface="Avenir Next Regular"/>
            </a:endParaRPr>
          </a:p>
        </p:txBody>
      </p:sp>
      <p:sp>
        <p:nvSpPr>
          <p:cNvPr id="10" name="Rectangle 9"/>
          <p:cNvSpPr/>
          <p:nvPr/>
        </p:nvSpPr>
        <p:spPr>
          <a:xfrm>
            <a:off x="3235015" y="2391772"/>
            <a:ext cx="2897481" cy="2613023"/>
          </a:xfrm>
          <a:prstGeom prst="rect">
            <a:avLst/>
          </a:prstGeom>
        </p:spPr>
        <p:txBody>
          <a:bodyPr wrap="square">
            <a:spAutoFit/>
          </a:bodyPr>
          <a:lstStyle/>
          <a:p>
            <a:pPr marL="285750" indent="-285750">
              <a:lnSpc>
                <a:spcPct val="130000"/>
              </a:lnSpc>
              <a:buFont typeface="Arial"/>
              <a:buChar char="•"/>
            </a:pPr>
            <a:r>
              <a:rPr lang="en-GB" sz="1400" dirty="0" err="1">
                <a:cs typeface="Avenir Next Regular"/>
              </a:rPr>
              <a:t>Kalavaan</a:t>
            </a:r>
            <a:endParaRPr lang="en-GB" sz="1400" dirty="0">
              <a:cs typeface="Avenir Next Regular"/>
            </a:endParaRPr>
          </a:p>
          <a:p>
            <a:pPr marL="285750" indent="-285750">
              <a:lnSpc>
                <a:spcPct val="130000"/>
              </a:lnSpc>
              <a:buFont typeface="Arial"/>
              <a:buChar char="•"/>
            </a:pPr>
            <a:r>
              <a:rPr lang="en-GB" sz="1400" dirty="0" err="1">
                <a:cs typeface="Avenir Next Regular"/>
              </a:rPr>
              <a:t>Barnardo’s</a:t>
            </a:r>
            <a:endParaRPr lang="en-GB" sz="1400" dirty="0">
              <a:cs typeface="Avenir Next Regular"/>
            </a:endParaRPr>
          </a:p>
          <a:p>
            <a:pPr marL="285750" indent="-285750">
              <a:lnSpc>
                <a:spcPct val="130000"/>
              </a:lnSpc>
              <a:buFont typeface="Arial"/>
              <a:buChar char="•"/>
            </a:pPr>
            <a:r>
              <a:rPr lang="en-GB" sz="1400" dirty="0">
                <a:cs typeface="Avenir Next Regular"/>
              </a:rPr>
              <a:t>Unseen</a:t>
            </a:r>
          </a:p>
          <a:p>
            <a:pPr marL="285750" indent="-285750">
              <a:lnSpc>
                <a:spcPct val="130000"/>
              </a:lnSpc>
              <a:buFont typeface="Arial"/>
              <a:buChar char="•"/>
            </a:pPr>
            <a:r>
              <a:rPr lang="en-GB" sz="1400" dirty="0">
                <a:cs typeface="Avenir Next Regular"/>
              </a:rPr>
              <a:t>TARA Project (Scotland)</a:t>
            </a:r>
          </a:p>
          <a:p>
            <a:pPr marL="285750" indent="-285750">
              <a:lnSpc>
                <a:spcPct val="130000"/>
              </a:lnSpc>
              <a:buFont typeface="Arial"/>
              <a:buChar char="•"/>
            </a:pPr>
            <a:r>
              <a:rPr lang="en-GB" sz="1400" dirty="0">
                <a:cs typeface="Avenir Next Regular"/>
              </a:rPr>
              <a:t>NSPCC (CTAC)</a:t>
            </a:r>
          </a:p>
          <a:p>
            <a:pPr marL="285750" indent="-285750">
              <a:lnSpc>
                <a:spcPct val="130000"/>
              </a:lnSpc>
              <a:buFont typeface="Arial"/>
              <a:buChar char="•"/>
            </a:pPr>
            <a:r>
              <a:rPr lang="en-GB" sz="1400" dirty="0">
                <a:cs typeface="Avenir Next Regular"/>
              </a:rPr>
              <a:t>BAWSO</a:t>
            </a:r>
          </a:p>
          <a:p>
            <a:pPr marL="285750" indent="-285750">
              <a:lnSpc>
                <a:spcPct val="130000"/>
              </a:lnSpc>
              <a:buFont typeface="Arial"/>
              <a:buChar char="•"/>
            </a:pPr>
            <a:r>
              <a:rPr lang="en-GB" sz="1400" dirty="0">
                <a:cs typeface="Avenir Next Regular"/>
              </a:rPr>
              <a:t>New Pathways</a:t>
            </a:r>
          </a:p>
          <a:p>
            <a:pPr marL="285750" indent="-285750">
              <a:lnSpc>
                <a:spcPct val="130000"/>
              </a:lnSpc>
              <a:buFont typeface="Arial"/>
              <a:buChar char="•"/>
            </a:pPr>
            <a:r>
              <a:rPr lang="en-GB" sz="1400" dirty="0">
                <a:cs typeface="Avenir Next Regular"/>
              </a:rPr>
              <a:t>Refugee Council</a:t>
            </a:r>
          </a:p>
          <a:p>
            <a:pPr marL="285750" indent="-285750">
              <a:lnSpc>
                <a:spcPct val="130000"/>
              </a:lnSpc>
              <a:buFont typeface="Arial"/>
              <a:buChar char="•"/>
            </a:pPr>
            <a:endParaRPr lang="en-GB" sz="1400" dirty="0">
              <a:solidFill>
                <a:srgbClr val="8C8C8C"/>
              </a:solidFill>
              <a:latin typeface="Avenir Next Regular"/>
              <a:cs typeface="Avenir Next Regular"/>
            </a:endParaRPr>
          </a:p>
        </p:txBody>
      </p:sp>
      <p:pic>
        <p:nvPicPr>
          <p:cNvPr id="921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0835" y="1"/>
            <a:ext cx="360317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4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421" y="794237"/>
            <a:ext cx="5101386" cy="938719"/>
          </a:xfrm>
          <a:prstGeom prst="rect">
            <a:avLst/>
          </a:prstGeom>
        </p:spPr>
        <p:txBody>
          <a:bodyPr wrap="square">
            <a:spAutoFit/>
          </a:bodyPr>
          <a:lstStyle/>
          <a:p>
            <a:pPr algn="ctr"/>
            <a:r>
              <a:rPr lang="en-GB" sz="2800" b="1" dirty="0">
                <a:solidFill>
                  <a:schemeClr val="bg1"/>
                </a:solidFill>
                <a:latin typeface="Segoe UI" charset="0"/>
                <a:cs typeface="Segoe UI" charset="0"/>
              </a:rPr>
              <a:t>Investigate and Rescue</a:t>
            </a:r>
            <a:endParaRPr lang="en-GB" sz="2800" b="1" dirty="0">
              <a:solidFill>
                <a:schemeClr val="bg1"/>
              </a:solidFill>
            </a:endParaRPr>
          </a:p>
          <a:p>
            <a:pPr algn="ctr"/>
            <a:endParaRPr lang="en-US" sz="2700" dirty="0">
              <a:solidFill>
                <a:srgbClr val="B80416"/>
              </a:solidFill>
              <a:latin typeface="Avenir Next Regular"/>
              <a:cs typeface="Avenir Next Regular"/>
            </a:endParaRPr>
          </a:p>
        </p:txBody>
      </p:sp>
      <p:sp>
        <p:nvSpPr>
          <p:cNvPr id="8" name="Rectangle 7"/>
          <p:cNvSpPr/>
          <p:nvPr/>
        </p:nvSpPr>
        <p:spPr>
          <a:xfrm>
            <a:off x="-240020" y="280168"/>
            <a:ext cx="6865027" cy="507831"/>
          </a:xfrm>
          <a:prstGeom prst="rect">
            <a:avLst/>
          </a:prstGeom>
        </p:spPr>
        <p:txBody>
          <a:bodyPr wrap="square">
            <a:spAutoFit/>
          </a:bodyPr>
          <a:lstStyle/>
          <a:p>
            <a:pPr algn="ctr"/>
            <a:r>
              <a:rPr lang="en-US" sz="2700" dirty="0">
                <a:solidFill>
                  <a:srgbClr val="B80416"/>
                </a:solidFill>
                <a:latin typeface="Gotham-Bold"/>
                <a:ea typeface="Museo Sans 900" charset="0"/>
                <a:cs typeface="Gotham-Bold"/>
              </a:rPr>
              <a:t>NRM PROVIDES</a:t>
            </a:r>
            <a:endParaRPr lang="en-US" sz="2700" dirty="0">
              <a:solidFill>
                <a:srgbClr val="B80416"/>
              </a:solidFill>
              <a:latin typeface="Avenir Next Regular"/>
              <a:cs typeface="Avenir Next Regular"/>
            </a:endParaRPr>
          </a:p>
        </p:txBody>
      </p:sp>
      <p:sp>
        <p:nvSpPr>
          <p:cNvPr id="9" name="Rectangle 8"/>
          <p:cNvSpPr/>
          <p:nvPr/>
        </p:nvSpPr>
        <p:spPr>
          <a:xfrm>
            <a:off x="322993" y="971208"/>
            <a:ext cx="5269252" cy="584775"/>
          </a:xfrm>
          <a:prstGeom prst="rect">
            <a:avLst/>
          </a:prstGeom>
        </p:spPr>
        <p:txBody>
          <a:bodyPr wrap="square">
            <a:spAutoFit/>
          </a:bodyPr>
          <a:lstStyle/>
          <a:p>
            <a:pPr>
              <a:spcBef>
                <a:spcPct val="20000"/>
              </a:spcBef>
              <a:buFont typeface="Arial" charset="0"/>
              <a:buNone/>
            </a:pPr>
            <a:r>
              <a:rPr lang="en-US" sz="1600" dirty="0">
                <a:latin typeface="Avenir Next Regular"/>
                <a:ea typeface="Museo Sans 700" charset="0"/>
                <a:cs typeface="Avenir Next Regular"/>
              </a:rPr>
              <a:t>The NRM contract is provided by The Salvation Army in England. It provides:</a:t>
            </a:r>
          </a:p>
        </p:txBody>
      </p:sp>
      <p:sp>
        <p:nvSpPr>
          <p:cNvPr id="3" name="Rectangle 2"/>
          <p:cNvSpPr/>
          <p:nvPr/>
        </p:nvSpPr>
        <p:spPr>
          <a:xfrm>
            <a:off x="43209" y="1555980"/>
            <a:ext cx="6048375" cy="3539430"/>
          </a:xfrm>
          <a:prstGeom prst="rect">
            <a:avLst/>
          </a:prstGeom>
        </p:spPr>
        <p:txBody>
          <a:bodyPr wrap="square">
            <a:spAutoFit/>
          </a:bodyPr>
          <a:lstStyle/>
          <a:p>
            <a:pPr lvl="1">
              <a:lnSpc>
                <a:spcPct val="200000"/>
              </a:lnSpc>
              <a:buFont typeface="Arial" charset="0"/>
              <a:buChar char="•"/>
            </a:pPr>
            <a:r>
              <a:rPr lang="en-GB" sz="1600" dirty="0">
                <a:latin typeface="Avenir Next Regular"/>
                <a:cs typeface="Avenir Next Regular"/>
              </a:rPr>
              <a:t> Safe housing (minimum of 2 hours away) for men and women </a:t>
            </a:r>
          </a:p>
          <a:p>
            <a:pPr lvl="1">
              <a:lnSpc>
                <a:spcPct val="200000"/>
              </a:lnSpc>
              <a:buFont typeface="Arial" charset="0"/>
              <a:buChar char="•"/>
            </a:pPr>
            <a:r>
              <a:rPr lang="en-GB" sz="1600" dirty="0">
                <a:latin typeface="Avenir Next Regular"/>
                <a:cs typeface="Avenir Next Regular"/>
              </a:rPr>
              <a:t>Legal Advice</a:t>
            </a:r>
          </a:p>
          <a:p>
            <a:pPr lvl="1">
              <a:lnSpc>
                <a:spcPct val="200000"/>
              </a:lnSpc>
              <a:buFont typeface="Arial" charset="0"/>
              <a:buChar char="•"/>
            </a:pPr>
            <a:r>
              <a:rPr lang="en-GB" sz="1600" dirty="0">
                <a:latin typeface="Avenir Next Regular"/>
                <a:cs typeface="Avenir Next Regular"/>
              </a:rPr>
              <a:t> Health care (including alcohol/drug rehabilitation)</a:t>
            </a:r>
          </a:p>
          <a:p>
            <a:pPr lvl="1">
              <a:lnSpc>
                <a:spcPct val="200000"/>
              </a:lnSpc>
              <a:buFont typeface="Arial" charset="0"/>
              <a:buChar char="•"/>
            </a:pPr>
            <a:r>
              <a:rPr lang="en-GB" sz="1600" dirty="0">
                <a:latin typeface="Avenir Next Regular"/>
                <a:cs typeface="Avenir Next Regular"/>
              </a:rPr>
              <a:t> Counselling</a:t>
            </a:r>
          </a:p>
          <a:p>
            <a:pPr lvl="1">
              <a:lnSpc>
                <a:spcPct val="200000"/>
              </a:lnSpc>
              <a:buFont typeface="Arial" charset="0"/>
              <a:buChar char="•"/>
            </a:pPr>
            <a:r>
              <a:rPr lang="en-GB" sz="1600" dirty="0">
                <a:latin typeface="Avenir Next Regular"/>
                <a:cs typeface="Avenir Next Regular"/>
              </a:rPr>
              <a:t> Educational opportunities (including language training)</a:t>
            </a:r>
          </a:p>
          <a:p>
            <a:pPr lvl="1">
              <a:lnSpc>
                <a:spcPct val="200000"/>
              </a:lnSpc>
              <a:buFont typeface="Arial" charset="0"/>
              <a:buChar char="•"/>
            </a:pPr>
            <a:r>
              <a:rPr lang="en-GB" sz="1600" dirty="0">
                <a:latin typeface="Avenir Next Regular"/>
                <a:cs typeface="Avenir Next Regular"/>
              </a:rPr>
              <a:t> Repatriation assistance</a:t>
            </a:r>
            <a:endParaRPr lang="en-GB" dirty="0">
              <a:latin typeface="Avenir Next Regular"/>
              <a:cs typeface="Avenir Next Regular"/>
            </a:endParaRPr>
          </a:p>
        </p:txBody>
      </p:sp>
      <p:pic>
        <p:nvPicPr>
          <p:cNvPr id="3074" name="Picture 2" descr="Image result for safe hous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0"/>
            <a:ext cx="3429000" cy="5720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645" y="4905808"/>
            <a:ext cx="5400600" cy="1107996"/>
          </a:xfrm>
          <a:prstGeom prst="rect">
            <a:avLst/>
          </a:prstGeom>
          <a:noFill/>
        </p:spPr>
        <p:txBody>
          <a:bodyPr wrap="square" rtlCol="0">
            <a:spAutoFit/>
          </a:bodyPr>
          <a:lstStyle/>
          <a:p>
            <a:pPr algn="ctr"/>
            <a:r>
              <a:rPr lang="en-US" sz="1600" dirty="0">
                <a:latin typeface="+mj-lt"/>
                <a:ea typeface="Museo Sans 700" charset="0"/>
                <a:cs typeface="Avenir Next Regular"/>
              </a:rPr>
              <a:t>The NRM provision is provided by BAWSO in Wales, TARA or Migrant Helpline in Scotland and Migrant Helpline or Women’s Aid in Northern Ireland.</a:t>
            </a:r>
          </a:p>
          <a:p>
            <a:endParaRPr lang="en-GB" dirty="0"/>
          </a:p>
        </p:txBody>
      </p:sp>
    </p:spTree>
    <p:extLst>
      <p:ext uri="{BB962C8B-B14F-4D97-AF65-F5344CB8AC3E}">
        <p14:creationId xmlns:p14="http://schemas.microsoft.com/office/powerpoint/2010/main" val="45875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8696" y="23219"/>
            <a:ext cx="2520280" cy="307777"/>
          </a:xfrm>
          <a:prstGeom prst="rect">
            <a:avLst/>
          </a:prstGeom>
          <a:solidFill>
            <a:schemeClr val="bg1"/>
          </a:solidFill>
        </p:spPr>
        <p:txBody>
          <a:bodyPr wrap="square" rtlCol="0">
            <a:spAutoFit/>
          </a:bodyPr>
          <a:lstStyle/>
          <a:p>
            <a:pPr algn="ctr"/>
            <a:r>
              <a:rPr lang="en-GB" sz="1400" dirty="0"/>
              <a:t>OFFICIAL-SENSITIVE</a:t>
            </a:r>
          </a:p>
        </p:txBody>
      </p:sp>
      <p:sp>
        <p:nvSpPr>
          <p:cNvPr id="6" name="TextBox 5"/>
          <p:cNvSpPr txBox="1"/>
          <p:nvPr/>
        </p:nvSpPr>
        <p:spPr>
          <a:xfrm>
            <a:off x="3275856" y="5377783"/>
            <a:ext cx="2520280" cy="307777"/>
          </a:xfrm>
          <a:prstGeom prst="rect">
            <a:avLst/>
          </a:prstGeom>
          <a:solidFill>
            <a:schemeClr val="bg1"/>
          </a:solidFill>
        </p:spPr>
        <p:txBody>
          <a:bodyPr wrap="square" rtlCol="0">
            <a:spAutoFit/>
          </a:bodyPr>
          <a:lstStyle/>
          <a:p>
            <a:pPr algn="ctr"/>
            <a:r>
              <a:rPr lang="en-GB" sz="1400" dirty="0"/>
              <a:t>OFFICIAL-SENSITIVE</a:t>
            </a:r>
          </a:p>
        </p:txBody>
      </p:sp>
      <p:pic>
        <p:nvPicPr>
          <p:cNvPr id="7" name="Pictur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279697"/>
            <a:ext cx="8136904" cy="4854892"/>
          </a:xfrm>
          <a:prstGeom prst="rect">
            <a:avLst/>
          </a:prstGeom>
          <a:noFill/>
          <a:ln>
            <a:noFill/>
          </a:ln>
        </p:spPr>
      </p:pic>
    </p:spTree>
    <p:extLst>
      <p:ext uri="{BB962C8B-B14F-4D97-AF65-F5344CB8AC3E}">
        <p14:creationId xmlns:p14="http://schemas.microsoft.com/office/powerpoint/2010/main" val="429022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7298"/>
            <a:ext cx="7283152" cy="769441"/>
          </a:xfrm>
          <a:prstGeom prst="rect">
            <a:avLst/>
          </a:prstGeom>
          <a:noFill/>
        </p:spPr>
        <p:txBody>
          <a:bodyPr wrap="square" rtlCol="0">
            <a:spAutoFit/>
          </a:bodyPr>
          <a:lstStyle/>
          <a:p>
            <a:pPr eaLnBrk="0" fontAlgn="base" hangingPunct="0">
              <a:spcBef>
                <a:spcPct val="0"/>
              </a:spcBef>
              <a:spcAft>
                <a:spcPct val="0"/>
              </a:spcAft>
            </a:pPr>
            <a:r>
              <a:rPr lang="en-GB" sz="4400" dirty="0">
                <a:latin typeface="+mj-lt"/>
                <a:ea typeface="+mj-ea"/>
                <a:cs typeface="+mj-cs"/>
              </a:rPr>
              <a:t>UK</a:t>
            </a:r>
            <a:r>
              <a:rPr lang="en-GB" sz="2400" dirty="0"/>
              <a:t> </a:t>
            </a:r>
            <a:r>
              <a:rPr lang="en-GB" sz="4400" dirty="0">
                <a:latin typeface="+mj-lt"/>
                <a:ea typeface="+mj-ea"/>
                <a:cs typeface="+mj-cs"/>
              </a:rPr>
              <a:t>NRM Data 2017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154" y="2006259"/>
            <a:ext cx="8828985" cy="232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22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latin typeface="Calibri" pitchFamily="34" charset="0"/>
              </a:rPr>
              <a:t>England NRM Data 2017</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29</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80" y="1201315"/>
            <a:ext cx="8992408"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74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p:nvSpPr>
        <p:spPr>
          <a:xfrm>
            <a:off x="-4110" y="0"/>
            <a:ext cx="9144000" cy="5715000"/>
          </a:xfrm>
          <a:prstGeom prst="rect">
            <a:avLst/>
          </a:prstGeom>
          <a:solidFill>
            <a:schemeClr val="tx1">
              <a:lumMod val="85000"/>
              <a:lumOff val="1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7693" y="769268"/>
            <a:ext cx="8673630" cy="707886"/>
          </a:xfrm>
          <a:prstGeom prst="rect">
            <a:avLst/>
          </a:prstGeom>
        </p:spPr>
        <p:txBody>
          <a:bodyPr wrap="square">
            <a:spAutoFit/>
          </a:bodyPr>
          <a:lstStyle/>
          <a:p>
            <a:pPr algn="ctr"/>
            <a:r>
              <a:rPr lang="en-US" sz="4000" dirty="0">
                <a:solidFill>
                  <a:schemeClr val="bg1"/>
                </a:solidFill>
                <a:latin typeface="+mj-lt"/>
                <a:ea typeface="Museo Sans 900" charset="0"/>
                <a:cs typeface="Gotham-Bold"/>
              </a:rPr>
              <a:t>ACTIVITY</a:t>
            </a:r>
            <a:endParaRPr lang="en-US" sz="4000" dirty="0">
              <a:solidFill>
                <a:schemeClr val="bg1"/>
              </a:solidFill>
              <a:latin typeface="+mj-lt"/>
              <a:cs typeface="Gotham-Light"/>
            </a:endParaRPr>
          </a:p>
        </p:txBody>
      </p:sp>
      <p:sp>
        <p:nvSpPr>
          <p:cNvPr id="8" name="Rectangle 7"/>
          <p:cNvSpPr/>
          <p:nvPr/>
        </p:nvSpPr>
        <p:spPr>
          <a:xfrm>
            <a:off x="1338384" y="1672937"/>
            <a:ext cx="6978032" cy="2616101"/>
          </a:xfrm>
          <a:prstGeom prst="rect">
            <a:avLst/>
          </a:prstGeom>
        </p:spPr>
        <p:txBody>
          <a:bodyPr wrap="square">
            <a:spAutoFit/>
          </a:bodyPr>
          <a:lstStyle/>
          <a:p>
            <a:pPr>
              <a:spcBef>
                <a:spcPct val="20000"/>
              </a:spcBef>
            </a:pPr>
            <a:r>
              <a:rPr lang="en-US" sz="2000" b="1" dirty="0">
                <a:solidFill>
                  <a:srgbClr val="FFFFFF"/>
                </a:solidFill>
                <a:ea typeface="Museo Sans 700" charset="0"/>
                <a:cs typeface="Avenir Next Regular"/>
              </a:rPr>
              <a:t>Discuss, in your groups which definition  matches the category :</a:t>
            </a:r>
          </a:p>
          <a:p>
            <a:pPr>
              <a:spcBef>
                <a:spcPct val="20000"/>
              </a:spcBef>
            </a:pPr>
            <a:endParaRPr lang="en-US" sz="2000" b="1" dirty="0">
              <a:solidFill>
                <a:srgbClr val="FFFFFF"/>
              </a:solidFill>
              <a:ea typeface="Museo Sans 700" charset="0"/>
              <a:cs typeface="Avenir Next Regular"/>
            </a:endParaRP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Smuggled</a:t>
            </a: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Trafficked</a:t>
            </a: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Asylum Seeker</a:t>
            </a: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Refugee</a:t>
            </a:r>
          </a:p>
          <a:p>
            <a:pPr marL="342900" indent="-342900">
              <a:spcBef>
                <a:spcPct val="20000"/>
              </a:spcBef>
              <a:buFont typeface="Arial" panose="020B0604020202020204" pitchFamily="34" charset="0"/>
              <a:buChar char="•"/>
            </a:pPr>
            <a:r>
              <a:rPr lang="en-US" sz="2000" b="1" dirty="0">
                <a:solidFill>
                  <a:srgbClr val="FFFFFF"/>
                </a:solidFill>
                <a:ea typeface="Museo Sans 700" charset="0"/>
                <a:cs typeface="Avenir Next Regular"/>
              </a:rPr>
              <a:t>Migrant Worker</a:t>
            </a:r>
          </a:p>
        </p:txBody>
      </p:sp>
      <p:sp>
        <p:nvSpPr>
          <p:cNvPr id="3" name="Rectangle 2"/>
          <p:cNvSpPr/>
          <p:nvPr/>
        </p:nvSpPr>
        <p:spPr>
          <a:xfrm>
            <a:off x="2338508" y="5278983"/>
            <a:ext cx="4572000" cy="400110"/>
          </a:xfrm>
          <a:prstGeom prst="rect">
            <a:avLst/>
          </a:prstGeom>
        </p:spPr>
        <p:txBody>
          <a:bodyPr>
            <a:spAutoFit/>
          </a:bodyPr>
          <a:lstStyle/>
          <a:p>
            <a:pPr algn="ctr"/>
            <a:r>
              <a:rPr lang="en-GB" sz="1000" dirty="0">
                <a:solidFill>
                  <a:schemeClr val="bg1"/>
                </a:solidFill>
              </a:rPr>
              <a:t>UK Modern Slavery Training </a:t>
            </a:r>
          </a:p>
          <a:p>
            <a:pPr algn="ctr"/>
            <a:r>
              <a:rPr lang="en-GB" sz="1000" dirty="0">
                <a:solidFill>
                  <a:schemeClr val="bg1"/>
                </a:solidFill>
              </a:rPr>
              <a:t>Delivery Group</a:t>
            </a:r>
          </a:p>
        </p:txBody>
      </p:sp>
    </p:spTree>
    <p:extLst>
      <p:ext uri="{BB962C8B-B14F-4D97-AF65-F5344CB8AC3E}">
        <p14:creationId xmlns:p14="http://schemas.microsoft.com/office/powerpoint/2010/main" val="1268724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204"/>
            <a:ext cx="8229600" cy="952500"/>
          </a:xfrm>
        </p:spPr>
        <p:txBody>
          <a:bodyPr/>
          <a:lstStyle/>
          <a:p>
            <a:r>
              <a:rPr lang="en-GB" kern="1200" dirty="0">
                <a:latin typeface="Calibri" pitchFamily="34" charset="0"/>
              </a:rPr>
              <a:t>Wales NRM Data 2017</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30</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70" y="1357314"/>
            <a:ext cx="7795735" cy="315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54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8229600" cy="952500"/>
          </a:xfrm>
        </p:spPr>
        <p:txBody>
          <a:bodyPr/>
          <a:lstStyle/>
          <a:p>
            <a:r>
              <a:rPr lang="en-GB" sz="3600" dirty="0">
                <a:latin typeface="Calibri" pitchFamily="34" charset="0"/>
              </a:rPr>
              <a:t>Wales - Referring Agency Totals 2017 </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31</a:t>
            </a:fld>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3746" y="769268"/>
            <a:ext cx="5112682" cy="46819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4037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itchFamily="34" charset="0"/>
              </a:rPr>
              <a:t>Northern Ireland - NRM Data 2017</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32</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450848"/>
            <a:ext cx="8354978" cy="320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75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3"/>
            <a:ext cx="8229600" cy="952500"/>
          </a:xfrm>
        </p:spPr>
        <p:txBody>
          <a:bodyPr>
            <a:normAutofit fontScale="90000"/>
          </a:bodyPr>
          <a:lstStyle/>
          <a:p>
            <a:r>
              <a:rPr lang="en-GB" sz="3600" dirty="0">
                <a:latin typeface="Calibri" pitchFamily="34" charset="0"/>
              </a:rPr>
              <a:t>Northern Ireland - Referring Agency Totals 2017</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33</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0190" y="1319213"/>
            <a:ext cx="61436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7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Calibri" pitchFamily="34" charset="0"/>
              </a:rPr>
              <a:t>Scotland - NRM Data 2017</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34</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273324"/>
            <a:ext cx="8208912" cy="370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393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Calibri" pitchFamily="34" charset="0"/>
              </a:rPr>
              <a:t>Scotland - Referring Agency Totals 2017</a:t>
            </a:r>
            <a:endParaRPr lang="en-GB" sz="3600" dirty="0"/>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35</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658" y="1201316"/>
            <a:ext cx="61245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929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HALLANG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00" y="197743"/>
            <a:ext cx="4381500" cy="5005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772" y="985295"/>
            <a:ext cx="5076825" cy="461665"/>
          </a:xfrm>
          <a:prstGeom prst="rect">
            <a:avLst/>
          </a:prstGeom>
          <a:noFill/>
        </p:spPr>
        <p:txBody>
          <a:bodyPr wrap="square" rtlCol="0">
            <a:spAutoFit/>
          </a:bodyPr>
          <a:lstStyle/>
          <a:p>
            <a:r>
              <a:rPr lang="en-GB" sz="2400" b="1" dirty="0">
                <a:solidFill>
                  <a:srgbClr val="C00000"/>
                </a:solidFill>
              </a:rPr>
              <a:t>WHAT DO I DO IF I HAVE CONCERNS?</a:t>
            </a:r>
          </a:p>
        </p:txBody>
      </p:sp>
      <p:sp>
        <p:nvSpPr>
          <p:cNvPr id="7" name="TextBox 6"/>
          <p:cNvSpPr txBox="1"/>
          <p:nvPr/>
        </p:nvSpPr>
        <p:spPr>
          <a:xfrm>
            <a:off x="710422" y="1567210"/>
            <a:ext cx="4581525" cy="369332"/>
          </a:xfrm>
          <a:prstGeom prst="rect">
            <a:avLst/>
          </a:prstGeom>
          <a:noFill/>
        </p:spPr>
        <p:txBody>
          <a:bodyPr wrap="square" rtlCol="0">
            <a:spAutoFit/>
          </a:bodyPr>
          <a:lstStyle/>
          <a:p>
            <a:pPr marL="285750" indent="-285750">
              <a:buFont typeface="Arial" panose="020B0604020202020204" pitchFamily="34" charset="0"/>
              <a:buChar char="•"/>
            </a:pPr>
            <a:r>
              <a:rPr lang="en-GB" dirty="0"/>
              <a:t>Question relationships</a:t>
            </a:r>
          </a:p>
        </p:txBody>
      </p:sp>
      <p:sp>
        <p:nvSpPr>
          <p:cNvPr id="8" name="TextBox 7"/>
          <p:cNvSpPr txBox="1"/>
          <p:nvPr/>
        </p:nvSpPr>
        <p:spPr>
          <a:xfrm>
            <a:off x="710425" y="1981033"/>
            <a:ext cx="5076825" cy="369332"/>
          </a:xfrm>
          <a:prstGeom prst="rect">
            <a:avLst/>
          </a:prstGeom>
          <a:noFill/>
        </p:spPr>
        <p:txBody>
          <a:bodyPr wrap="square" rtlCol="0">
            <a:spAutoFit/>
          </a:bodyPr>
          <a:lstStyle/>
          <a:p>
            <a:pPr marL="285750" indent="-285750">
              <a:buFont typeface="Arial" panose="020B0604020202020204" pitchFamily="34" charset="0"/>
              <a:buChar char="•"/>
            </a:pPr>
            <a:r>
              <a:rPr lang="en-GB" dirty="0"/>
              <a:t>Look to gain trust and confidence if possible</a:t>
            </a:r>
          </a:p>
        </p:txBody>
      </p:sp>
      <p:sp>
        <p:nvSpPr>
          <p:cNvPr id="9" name="TextBox 8"/>
          <p:cNvSpPr txBox="1"/>
          <p:nvPr/>
        </p:nvSpPr>
        <p:spPr>
          <a:xfrm>
            <a:off x="710418" y="2399834"/>
            <a:ext cx="4981574" cy="369332"/>
          </a:xfrm>
          <a:prstGeom prst="rect">
            <a:avLst/>
          </a:prstGeom>
          <a:noFill/>
        </p:spPr>
        <p:txBody>
          <a:bodyPr wrap="square" rtlCol="0">
            <a:spAutoFit/>
          </a:bodyPr>
          <a:lstStyle/>
          <a:p>
            <a:pPr marL="285750" indent="-285750">
              <a:buFont typeface="Arial" panose="020B0604020202020204" pitchFamily="34" charset="0"/>
              <a:buChar char="•"/>
            </a:pPr>
            <a:r>
              <a:rPr lang="en-GB" dirty="0"/>
              <a:t>Identify the risk</a:t>
            </a:r>
          </a:p>
        </p:txBody>
      </p:sp>
      <p:sp>
        <p:nvSpPr>
          <p:cNvPr id="10" name="TextBox 9"/>
          <p:cNvSpPr txBox="1"/>
          <p:nvPr/>
        </p:nvSpPr>
        <p:spPr>
          <a:xfrm>
            <a:off x="724705" y="2832889"/>
            <a:ext cx="4895850" cy="369332"/>
          </a:xfrm>
          <a:prstGeom prst="rect">
            <a:avLst/>
          </a:prstGeom>
          <a:noFill/>
        </p:spPr>
        <p:txBody>
          <a:bodyPr wrap="square" rtlCol="0">
            <a:spAutoFit/>
          </a:bodyPr>
          <a:lstStyle/>
          <a:p>
            <a:pPr marL="285750" indent="-285750">
              <a:buFont typeface="Arial" panose="020B0604020202020204" pitchFamily="34" charset="0"/>
              <a:buChar char="•"/>
            </a:pPr>
            <a:r>
              <a:rPr lang="en-GB" dirty="0"/>
              <a:t>Safeguard all potential victims</a:t>
            </a:r>
          </a:p>
        </p:txBody>
      </p:sp>
      <p:sp>
        <p:nvSpPr>
          <p:cNvPr id="11" name="Rectangle 10"/>
          <p:cNvSpPr/>
          <p:nvPr/>
        </p:nvSpPr>
        <p:spPr>
          <a:xfrm>
            <a:off x="314324" y="4881992"/>
            <a:ext cx="8896350" cy="369332"/>
          </a:xfrm>
          <a:prstGeom prst="rect">
            <a:avLst/>
          </a:prstGeom>
        </p:spPr>
        <p:txBody>
          <a:bodyPr wrap="square">
            <a:spAutoFit/>
          </a:bodyPr>
          <a:lstStyle/>
          <a:p>
            <a:r>
              <a:rPr lang="en-GB" b="1" dirty="0">
                <a:solidFill>
                  <a:srgbClr val="FF0000"/>
                </a:solidFill>
              </a:rPr>
              <a:t>In all cases, trust and act on your professional instinct that something is not quite right!</a:t>
            </a:r>
          </a:p>
        </p:txBody>
      </p:sp>
      <p:sp>
        <p:nvSpPr>
          <p:cNvPr id="12" name="Rectangle 11"/>
          <p:cNvSpPr/>
          <p:nvPr/>
        </p:nvSpPr>
        <p:spPr>
          <a:xfrm>
            <a:off x="2476499" y="5292361"/>
            <a:ext cx="4572000" cy="400110"/>
          </a:xfrm>
          <a:prstGeom prst="rect">
            <a:avLst/>
          </a:prstGeom>
        </p:spPr>
        <p:txBody>
          <a:bodyPr>
            <a:spAutoFit/>
          </a:bodyPr>
          <a:lstStyle/>
          <a:p>
            <a:pPr algn="ctr"/>
            <a:r>
              <a:rPr lang="en-GB" sz="1000" dirty="0"/>
              <a:t>UK Modern Slavery Train</a:t>
            </a:r>
            <a:r>
              <a:rPr lang="en-GB" sz="1000" dirty="0">
                <a:solidFill>
                  <a:schemeClr val="bg1"/>
                </a:solidFill>
              </a:rPr>
              <a:t>ing</a:t>
            </a:r>
            <a:r>
              <a:rPr lang="en-GB" sz="1000" dirty="0"/>
              <a:t> </a:t>
            </a:r>
          </a:p>
          <a:p>
            <a:pPr algn="ctr"/>
            <a:r>
              <a:rPr lang="en-GB" sz="1000" dirty="0"/>
              <a:t>Delivery Group</a:t>
            </a:r>
          </a:p>
        </p:txBody>
      </p:sp>
      <p:sp>
        <p:nvSpPr>
          <p:cNvPr id="6" name="TextBox 5"/>
          <p:cNvSpPr txBox="1"/>
          <p:nvPr/>
        </p:nvSpPr>
        <p:spPr>
          <a:xfrm>
            <a:off x="739002" y="3243261"/>
            <a:ext cx="4680731" cy="646331"/>
          </a:xfrm>
          <a:prstGeom prst="rect">
            <a:avLst/>
          </a:prstGeom>
          <a:noFill/>
        </p:spPr>
        <p:txBody>
          <a:bodyPr wrap="square" rtlCol="0">
            <a:spAutoFit/>
          </a:bodyPr>
          <a:lstStyle/>
          <a:p>
            <a:pPr marL="285750" indent="-285750">
              <a:buFont typeface="Arial" panose="020B0604020202020204" pitchFamily="34" charset="0"/>
              <a:buChar char="•"/>
            </a:pPr>
            <a:r>
              <a:rPr lang="en-GB" dirty="0"/>
              <a:t>Do not cause any unnecessary stress or re-traumatise </a:t>
            </a:r>
          </a:p>
        </p:txBody>
      </p:sp>
      <p:sp>
        <p:nvSpPr>
          <p:cNvPr id="13" name="TextBox 12"/>
          <p:cNvSpPr txBox="1"/>
          <p:nvPr/>
        </p:nvSpPr>
        <p:spPr>
          <a:xfrm>
            <a:off x="739001" y="3890558"/>
            <a:ext cx="4952997" cy="646331"/>
          </a:xfrm>
          <a:prstGeom prst="rect">
            <a:avLst/>
          </a:prstGeom>
          <a:noFill/>
        </p:spPr>
        <p:txBody>
          <a:bodyPr wrap="square" rtlCol="0">
            <a:spAutoFit/>
          </a:bodyPr>
          <a:lstStyle/>
          <a:p>
            <a:pPr marL="285750" indent="-285750">
              <a:buFont typeface="Arial" panose="020B0604020202020204" pitchFamily="34" charset="0"/>
              <a:buChar char="•"/>
            </a:pPr>
            <a:r>
              <a:rPr lang="en-GB" dirty="0"/>
              <a:t>Empower/enable victim to make an informed decision  </a:t>
            </a:r>
            <a:r>
              <a:rPr lang="en-GB" sz="1200" i="1" dirty="0"/>
              <a:t>(adults must consent to going into the NRM)</a:t>
            </a:r>
          </a:p>
        </p:txBody>
      </p:sp>
    </p:spTree>
    <p:extLst>
      <p:ext uri="{BB962C8B-B14F-4D97-AF65-F5344CB8AC3E}">
        <p14:creationId xmlns:p14="http://schemas.microsoft.com/office/powerpoint/2010/main" val="29943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6"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041" b="-1"/>
          <a:stretch/>
        </p:blipFill>
        <p:spPr bwMode="auto">
          <a:xfrm>
            <a:off x="5422980" y="3"/>
            <a:ext cx="3734138" cy="571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4973" y="913284"/>
            <a:ext cx="3910072" cy="584775"/>
          </a:xfrm>
          <a:prstGeom prst="rect">
            <a:avLst/>
          </a:prstGeom>
        </p:spPr>
        <p:txBody>
          <a:bodyPr wrap="square">
            <a:spAutoFit/>
          </a:bodyPr>
          <a:lstStyle/>
          <a:p>
            <a:pPr algn="ctr"/>
            <a:r>
              <a:rPr lang="en-GB" sz="3200" b="1" dirty="0">
                <a:solidFill>
                  <a:srgbClr val="C00000"/>
                </a:solidFill>
              </a:rPr>
              <a:t>VULNERABILITY</a:t>
            </a:r>
          </a:p>
        </p:txBody>
      </p:sp>
      <p:sp>
        <p:nvSpPr>
          <p:cNvPr id="3" name="Rectangle 2"/>
          <p:cNvSpPr/>
          <p:nvPr/>
        </p:nvSpPr>
        <p:spPr>
          <a:xfrm>
            <a:off x="621775" y="1633364"/>
            <a:ext cx="3749231" cy="369332"/>
          </a:xfrm>
          <a:prstGeom prst="rect">
            <a:avLst/>
          </a:prstGeom>
        </p:spPr>
        <p:txBody>
          <a:bodyPr wrap="none">
            <a:spAutoFit/>
          </a:bodyPr>
          <a:lstStyle/>
          <a:p>
            <a:pPr marL="285750" indent="-285750">
              <a:buFont typeface="Arial" panose="020B0604020202020204" pitchFamily="34" charset="0"/>
              <a:buChar char="•"/>
            </a:pPr>
            <a:r>
              <a:rPr lang="en-GB" dirty="0"/>
              <a:t>Being susceptible to harm or injury</a:t>
            </a:r>
          </a:p>
        </p:txBody>
      </p:sp>
      <p:sp>
        <p:nvSpPr>
          <p:cNvPr id="4" name="Rectangle 3"/>
          <p:cNvSpPr/>
          <p:nvPr/>
        </p:nvSpPr>
        <p:spPr>
          <a:xfrm>
            <a:off x="621769" y="2322921"/>
            <a:ext cx="4572000" cy="646331"/>
          </a:xfrm>
          <a:prstGeom prst="rect">
            <a:avLst/>
          </a:prstGeom>
        </p:spPr>
        <p:txBody>
          <a:bodyPr>
            <a:spAutoFit/>
          </a:bodyPr>
          <a:lstStyle/>
          <a:p>
            <a:pPr marL="285750" indent="-285750">
              <a:buFont typeface="Arial" panose="020B0604020202020204" pitchFamily="34" charset="0"/>
              <a:buChar char="•"/>
            </a:pPr>
            <a:r>
              <a:rPr lang="en-GB" dirty="0"/>
              <a:t>Modern Slavery offences are about power, control and money</a:t>
            </a:r>
          </a:p>
        </p:txBody>
      </p:sp>
      <p:sp>
        <p:nvSpPr>
          <p:cNvPr id="5" name="Rectangle 4"/>
          <p:cNvSpPr/>
          <p:nvPr/>
        </p:nvSpPr>
        <p:spPr>
          <a:xfrm>
            <a:off x="638672" y="3171821"/>
            <a:ext cx="4572000" cy="646331"/>
          </a:xfrm>
          <a:prstGeom prst="rect">
            <a:avLst/>
          </a:prstGeom>
        </p:spPr>
        <p:txBody>
          <a:bodyPr>
            <a:spAutoFit/>
          </a:bodyPr>
          <a:lstStyle/>
          <a:p>
            <a:pPr marL="285750" indent="-285750">
              <a:buFont typeface="Arial" panose="020B0604020202020204" pitchFamily="34" charset="0"/>
              <a:buChar char="•"/>
            </a:pPr>
            <a:r>
              <a:rPr lang="en-GB" dirty="0"/>
              <a:t>There are often multiple offenders who abuse or exploit a one or more victims</a:t>
            </a:r>
          </a:p>
        </p:txBody>
      </p:sp>
    </p:spTree>
    <p:extLst>
      <p:ext uri="{BB962C8B-B14F-4D97-AF65-F5344CB8AC3E}">
        <p14:creationId xmlns:p14="http://schemas.microsoft.com/office/powerpoint/2010/main" val="188453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23121" y="121196"/>
            <a:ext cx="3820885" cy="559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0431" y="1436504"/>
            <a:ext cx="4824536" cy="923330"/>
          </a:xfrm>
          <a:prstGeom prst="rect">
            <a:avLst/>
          </a:prstGeom>
        </p:spPr>
        <p:txBody>
          <a:bodyPr wrap="square">
            <a:spAutoFit/>
          </a:bodyPr>
          <a:lstStyle/>
          <a:p>
            <a:r>
              <a:rPr lang="en-GB" b="1" dirty="0"/>
              <a:t>Perpetrators of Modern Slavery offences use power and control to exploit their victims. Ask the questions; </a:t>
            </a:r>
            <a:r>
              <a:rPr lang="en-GB" b="1" dirty="0">
                <a:solidFill>
                  <a:schemeClr val="bg1"/>
                </a:solidFill>
              </a:rPr>
              <a:t>yourself the questions;</a:t>
            </a:r>
          </a:p>
        </p:txBody>
      </p:sp>
      <p:sp>
        <p:nvSpPr>
          <p:cNvPr id="3" name="Rectangle 2"/>
          <p:cNvSpPr/>
          <p:nvPr/>
        </p:nvSpPr>
        <p:spPr>
          <a:xfrm>
            <a:off x="340431" y="2598033"/>
            <a:ext cx="4572000" cy="646331"/>
          </a:xfrm>
          <a:prstGeom prst="rect">
            <a:avLst/>
          </a:prstGeom>
        </p:spPr>
        <p:txBody>
          <a:bodyPr>
            <a:spAutoFit/>
          </a:bodyPr>
          <a:lstStyle/>
          <a:p>
            <a:pPr marL="285750" indent="-285750">
              <a:buFont typeface="Arial" panose="020B0604020202020204" pitchFamily="34" charset="0"/>
              <a:buChar char="•"/>
            </a:pPr>
            <a:r>
              <a:rPr lang="en-GB" dirty="0"/>
              <a:t>What is the relationship between the offender and the victim?</a:t>
            </a:r>
          </a:p>
        </p:txBody>
      </p:sp>
      <p:sp>
        <p:nvSpPr>
          <p:cNvPr id="4" name="Rectangle 3"/>
          <p:cNvSpPr/>
          <p:nvPr/>
        </p:nvSpPr>
        <p:spPr>
          <a:xfrm>
            <a:off x="340431" y="3241993"/>
            <a:ext cx="4572000" cy="646331"/>
          </a:xfrm>
          <a:prstGeom prst="rect">
            <a:avLst/>
          </a:prstGeom>
        </p:spPr>
        <p:txBody>
          <a:bodyPr>
            <a:spAutoFit/>
          </a:bodyPr>
          <a:lstStyle/>
          <a:p>
            <a:pPr marL="285750" indent="-285750">
              <a:buFont typeface="Arial" panose="020B0604020202020204" pitchFamily="34" charset="0"/>
              <a:buChar char="•"/>
            </a:pPr>
            <a:r>
              <a:rPr lang="en-GB" dirty="0"/>
              <a:t>What are the circumstances that contribute to a person being a victim?</a:t>
            </a:r>
          </a:p>
        </p:txBody>
      </p:sp>
      <p:sp>
        <p:nvSpPr>
          <p:cNvPr id="5" name="Rectangle 4"/>
          <p:cNvSpPr/>
          <p:nvPr/>
        </p:nvSpPr>
        <p:spPr>
          <a:xfrm>
            <a:off x="332251" y="3945423"/>
            <a:ext cx="4572000" cy="646331"/>
          </a:xfrm>
          <a:prstGeom prst="rect">
            <a:avLst/>
          </a:prstGeom>
        </p:spPr>
        <p:txBody>
          <a:bodyPr>
            <a:spAutoFit/>
          </a:bodyPr>
          <a:lstStyle/>
          <a:p>
            <a:pPr marL="285750" indent="-285750">
              <a:buFont typeface="Arial" panose="020B0604020202020204" pitchFamily="34" charset="0"/>
              <a:buChar char="•"/>
            </a:pPr>
            <a:r>
              <a:rPr lang="en-GB" dirty="0"/>
              <a:t>What does an offender gain from the relationship?</a:t>
            </a:r>
          </a:p>
        </p:txBody>
      </p:sp>
      <p:sp>
        <p:nvSpPr>
          <p:cNvPr id="6" name="Rectangle 5"/>
          <p:cNvSpPr/>
          <p:nvPr/>
        </p:nvSpPr>
        <p:spPr>
          <a:xfrm>
            <a:off x="340437" y="4767328"/>
            <a:ext cx="4806509" cy="646331"/>
          </a:xfrm>
          <a:prstGeom prst="rect">
            <a:avLst/>
          </a:prstGeom>
        </p:spPr>
        <p:txBody>
          <a:bodyPr wrap="none">
            <a:spAutoFit/>
          </a:bodyPr>
          <a:lstStyle/>
          <a:p>
            <a:pPr marL="285750" indent="-285750">
              <a:buFont typeface="Arial" panose="020B0604020202020204" pitchFamily="34" charset="0"/>
              <a:buChar char="•"/>
            </a:pPr>
            <a:r>
              <a:rPr lang="en-GB" dirty="0"/>
              <a:t> How is the victim being controlled?</a:t>
            </a:r>
          </a:p>
          <a:p>
            <a:pPr marL="285750" indent="-285750">
              <a:buFont typeface="Arial" panose="020B0604020202020204" pitchFamily="34" charset="0"/>
              <a:buChar char="•"/>
            </a:pPr>
            <a:r>
              <a:rPr lang="en-GB" dirty="0"/>
              <a:t>Has the victim been forces to commit crimes ?</a:t>
            </a:r>
          </a:p>
        </p:txBody>
      </p:sp>
      <p:sp>
        <p:nvSpPr>
          <p:cNvPr id="7" name="Rectangle 6"/>
          <p:cNvSpPr/>
          <p:nvPr/>
        </p:nvSpPr>
        <p:spPr>
          <a:xfrm>
            <a:off x="326571" y="913284"/>
            <a:ext cx="4219425" cy="523220"/>
          </a:xfrm>
          <a:prstGeom prst="rect">
            <a:avLst/>
          </a:prstGeom>
        </p:spPr>
        <p:txBody>
          <a:bodyPr wrap="none">
            <a:spAutoFit/>
          </a:bodyPr>
          <a:lstStyle/>
          <a:p>
            <a:r>
              <a:rPr lang="en-GB" sz="2800" b="1" dirty="0">
                <a:solidFill>
                  <a:srgbClr val="C00000"/>
                </a:solidFill>
              </a:rPr>
              <a:t>WHAT TO LOOK OUT FOR...</a:t>
            </a:r>
          </a:p>
        </p:txBody>
      </p:sp>
    </p:spTree>
    <p:extLst>
      <p:ext uri="{BB962C8B-B14F-4D97-AF65-F5344CB8AC3E}">
        <p14:creationId xmlns:p14="http://schemas.microsoft.com/office/powerpoint/2010/main" val="23764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36096" y="0"/>
            <a:ext cx="370790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4831" y="913284"/>
            <a:ext cx="5310995" cy="523220"/>
          </a:xfrm>
          <a:prstGeom prst="rect">
            <a:avLst/>
          </a:prstGeom>
          <a:noFill/>
        </p:spPr>
        <p:txBody>
          <a:bodyPr wrap="square" rtlCol="0">
            <a:spAutoFit/>
          </a:bodyPr>
          <a:lstStyle/>
          <a:p>
            <a:r>
              <a:rPr lang="en-GB" sz="2800" b="1" dirty="0">
                <a:solidFill>
                  <a:srgbClr val="C00000"/>
                </a:solidFill>
              </a:rPr>
              <a:t>POTENTIAL VICTIMS</a:t>
            </a:r>
          </a:p>
        </p:txBody>
      </p:sp>
      <p:sp>
        <p:nvSpPr>
          <p:cNvPr id="6" name="Rectangle 5"/>
          <p:cNvSpPr/>
          <p:nvPr/>
        </p:nvSpPr>
        <p:spPr>
          <a:xfrm>
            <a:off x="504825" y="1536837"/>
            <a:ext cx="4572000" cy="2923877"/>
          </a:xfrm>
          <a:prstGeom prst="rect">
            <a:avLst/>
          </a:prstGeom>
        </p:spPr>
        <p:txBody>
          <a:bodyPr>
            <a:spAutoFit/>
          </a:bodyPr>
          <a:lstStyle/>
          <a:p>
            <a:pPr algn="just"/>
            <a:r>
              <a:rPr lang="en-GB" altLang="en-US" dirty="0"/>
              <a:t>If in doubt, treat as a victim first</a:t>
            </a:r>
            <a:r>
              <a:rPr lang="en-GB" altLang="en-US" sz="2000" dirty="0"/>
              <a:t>:</a:t>
            </a:r>
          </a:p>
          <a:p>
            <a:pPr algn="just"/>
            <a:endParaRPr lang="en-GB" altLang="en-US" sz="2000" dirty="0"/>
          </a:p>
          <a:p>
            <a:pPr algn="just"/>
            <a:r>
              <a:rPr lang="en-GB" altLang="en-US" dirty="0">
                <a:solidFill>
                  <a:srgbClr val="FF0000"/>
                </a:solidFill>
                <a:latin typeface="Arial" pitchFamily="34" charset="0"/>
              </a:rPr>
              <a:t>Priority</a:t>
            </a:r>
          </a:p>
          <a:p>
            <a:pPr algn="just"/>
            <a:r>
              <a:rPr lang="en-GB" altLang="en-US" dirty="0">
                <a:latin typeface="Arial" pitchFamily="34" charset="0"/>
              </a:rPr>
              <a:t>The safe recovery of the potential victim is essential – contact the authorities </a:t>
            </a:r>
          </a:p>
          <a:p>
            <a:pPr algn="just"/>
            <a:endParaRPr lang="en-GB" altLang="en-US" dirty="0">
              <a:latin typeface="Arial" pitchFamily="34" charset="0"/>
            </a:endParaRPr>
          </a:p>
          <a:p>
            <a:pPr algn="just"/>
            <a:r>
              <a:rPr lang="en-GB" altLang="en-US" dirty="0">
                <a:solidFill>
                  <a:srgbClr val="FF0000"/>
                </a:solidFill>
                <a:latin typeface="Arial" pitchFamily="34" charset="0"/>
              </a:rPr>
              <a:t>Secondary</a:t>
            </a:r>
          </a:p>
          <a:p>
            <a:r>
              <a:rPr lang="en-GB" dirty="0"/>
              <a:t>Immediate risk of harm Dial </a:t>
            </a:r>
            <a:r>
              <a:rPr lang="en-GB" b="1" u="sng" dirty="0"/>
              <a:t>999</a:t>
            </a:r>
          </a:p>
          <a:p>
            <a:r>
              <a:rPr lang="en-GB" dirty="0"/>
              <a:t>Advice and Guidance – </a:t>
            </a:r>
          </a:p>
          <a:p>
            <a:r>
              <a:rPr lang="en-GB" dirty="0"/>
              <a:t>Modern Slavery Helpline </a:t>
            </a:r>
            <a:r>
              <a:rPr lang="en-GB" b="1" u="sng" dirty="0"/>
              <a:t>08000 121 700</a:t>
            </a:r>
          </a:p>
        </p:txBody>
      </p:sp>
    </p:spTree>
    <p:extLst>
      <p:ext uri="{BB962C8B-B14F-4D97-AF65-F5344CB8AC3E}">
        <p14:creationId xmlns:p14="http://schemas.microsoft.com/office/powerpoint/2010/main" val="10918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
            <a:ext cx="9161748" cy="573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375" y="4009627"/>
            <a:ext cx="8316416" cy="1077218"/>
          </a:xfrm>
          <a:prstGeom prst="rect">
            <a:avLst/>
          </a:prstGeom>
          <a:noFill/>
        </p:spPr>
        <p:txBody>
          <a:bodyPr wrap="square" rtlCol="0">
            <a:spAutoFit/>
          </a:bodyPr>
          <a:lstStyle/>
          <a:p>
            <a:pPr algn="ctr"/>
            <a:r>
              <a:rPr lang="en-GB" sz="3200" dirty="0">
                <a:solidFill>
                  <a:schemeClr val="bg1"/>
                </a:solidFill>
              </a:rPr>
              <a:t>WHAT DO YOU KNOW ABOUT </a:t>
            </a:r>
          </a:p>
          <a:p>
            <a:pPr algn="ctr"/>
            <a:r>
              <a:rPr lang="en-GB" sz="3200" dirty="0">
                <a:solidFill>
                  <a:schemeClr val="bg1"/>
                </a:solidFill>
              </a:rPr>
              <a:t>MODERN SLAVERY?</a:t>
            </a:r>
          </a:p>
        </p:txBody>
      </p:sp>
    </p:spTree>
    <p:extLst>
      <p:ext uri="{BB962C8B-B14F-4D97-AF65-F5344CB8AC3E}">
        <p14:creationId xmlns:p14="http://schemas.microsoft.com/office/powerpoint/2010/main" val="2702311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rking togeth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 y="3"/>
            <a:ext cx="9143999" cy="5741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3937" y="3274180"/>
            <a:ext cx="3067050" cy="707886"/>
          </a:xfrm>
          <a:prstGeom prst="rect">
            <a:avLst/>
          </a:prstGeom>
          <a:noFill/>
        </p:spPr>
        <p:txBody>
          <a:bodyPr wrap="square" rtlCol="0">
            <a:spAutoFit/>
          </a:bodyPr>
          <a:lstStyle/>
          <a:p>
            <a:pPr algn="ctr"/>
            <a:r>
              <a:rPr lang="en-GB" sz="2000" b="1" dirty="0"/>
              <a:t>WE CAN ALL WORK TOGETHER TO STOP IT!</a:t>
            </a:r>
          </a:p>
        </p:txBody>
      </p:sp>
      <p:sp>
        <p:nvSpPr>
          <p:cNvPr id="5" name="TextBox 4"/>
          <p:cNvSpPr txBox="1"/>
          <p:nvPr/>
        </p:nvSpPr>
        <p:spPr>
          <a:xfrm>
            <a:off x="3009900" y="1719337"/>
            <a:ext cx="2876550" cy="1631216"/>
          </a:xfrm>
          <a:prstGeom prst="rect">
            <a:avLst/>
          </a:prstGeom>
          <a:noFill/>
        </p:spPr>
        <p:txBody>
          <a:bodyPr wrap="square" rtlCol="0">
            <a:spAutoFit/>
          </a:bodyPr>
          <a:lstStyle/>
          <a:p>
            <a:pPr algn="ctr"/>
            <a:r>
              <a:rPr lang="en-GB" altLang="en-US" dirty="0"/>
              <a:t>“</a:t>
            </a:r>
            <a:r>
              <a:rPr lang="en-GB" altLang="en-US" sz="2000" b="1" dirty="0"/>
              <a:t>SLAVERY TAKES PLACE IN YOUR COMMUNITY AND CAN BE STOPPED BY THE COMMUNITY”</a:t>
            </a:r>
          </a:p>
          <a:p>
            <a:pPr algn="ctr"/>
            <a:endParaRPr lang="en-GB" altLang="en-US" sz="2000" b="1" dirty="0">
              <a:solidFill>
                <a:schemeClr val="bg2"/>
              </a:solidFill>
            </a:endParaRPr>
          </a:p>
        </p:txBody>
      </p:sp>
    </p:spTree>
    <p:extLst>
      <p:ext uri="{BB962C8B-B14F-4D97-AF65-F5344CB8AC3E}">
        <p14:creationId xmlns:p14="http://schemas.microsoft.com/office/powerpoint/2010/main" val="14716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100" b="1" dirty="0">
                <a:solidFill>
                  <a:srgbClr val="FF0000"/>
                </a:solidFill>
              </a:rPr>
              <a:t>Modern Slavery helpline </a:t>
            </a:r>
          </a:p>
        </p:txBody>
      </p:sp>
      <p:sp>
        <p:nvSpPr>
          <p:cNvPr id="3" name="Content Placeholder 2"/>
          <p:cNvSpPr>
            <a:spLocks noGrp="1"/>
          </p:cNvSpPr>
          <p:nvPr>
            <p:ph idx="1"/>
          </p:nvPr>
        </p:nvSpPr>
        <p:spPr>
          <a:xfrm>
            <a:off x="3531981" y="2284581"/>
            <a:ext cx="5351977" cy="2269902"/>
          </a:xfrm>
        </p:spPr>
        <p:txBody>
          <a:bodyPr>
            <a:normAutofit lnSpcReduction="10000"/>
          </a:bodyPr>
          <a:lstStyle/>
          <a:p>
            <a:endParaRPr lang="en-GB" dirty="0"/>
          </a:p>
          <a:p>
            <a:pPr marL="0" indent="0">
              <a:buNone/>
            </a:pPr>
            <a:r>
              <a:rPr lang="en-GB" sz="3700" dirty="0"/>
              <a:t>Modern Slavery Helpline:</a:t>
            </a:r>
          </a:p>
          <a:p>
            <a:pPr marL="0" indent="0">
              <a:buNone/>
            </a:pPr>
            <a:r>
              <a:rPr lang="en-GB" sz="5600" dirty="0"/>
              <a:t>  08000 121 700</a:t>
            </a:r>
          </a:p>
          <a:p>
            <a:pPr marL="0" indent="0">
              <a:buNone/>
            </a:pPr>
            <a:endParaRPr lang="en-GB" sz="37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182" y="2472891"/>
            <a:ext cx="2153444" cy="1537262"/>
          </a:xfrm>
          <a:prstGeom prst="rect">
            <a:avLst/>
          </a:prstGeom>
        </p:spPr>
      </p:pic>
    </p:spTree>
    <p:extLst>
      <p:ext uri="{BB962C8B-B14F-4D97-AF65-F5344CB8AC3E}">
        <p14:creationId xmlns:p14="http://schemas.microsoft.com/office/powerpoint/2010/main" val="2447504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3" y="997293"/>
            <a:ext cx="6655343" cy="4239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791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756" y="1597360"/>
            <a:ext cx="8805978" cy="330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65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277" y="1597360"/>
            <a:ext cx="8568952" cy="277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013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45</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633" y="457234"/>
            <a:ext cx="4354559" cy="51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11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7" y="0"/>
            <a:ext cx="4625073" cy="5715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3901" y="0"/>
            <a:ext cx="4625073" cy="5715000"/>
          </a:xfrm>
          <a:prstGeom prst="rect">
            <a:avLst/>
          </a:prstGeom>
        </p:spPr>
      </p:pic>
      <p:sp>
        <p:nvSpPr>
          <p:cNvPr id="2" name="Footer Placeholder 1"/>
          <p:cNvSpPr>
            <a:spLocks noGrp="1"/>
          </p:cNvSpPr>
          <p:nvPr>
            <p:ph type="ftr" sz="quarter" idx="10"/>
          </p:nvPr>
        </p:nvSpPr>
        <p:spPr/>
        <p:txBody>
          <a:bodyPr/>
          <a:lstStyle/>
          <a:p>
            <a:pPr>
              <a:defRPr/>
            </a:pPr>
            <a:endParaRPr lang="en-GB" dirty="0"/>
          </a:p>
        </p:txBody>
      </p:sp>
    </p:spTree>
    <p:extLst>
      <p:ext uri="{BB962C8B-B14F-4D97-AF65-F5344CB8AC3E}">
        <p14:creationId xmlns:p14="http://schemas.microsoft.com/office/powerpoint/2010/main" val="2871606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lliam wilberforce slave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0592" y="1466739"/>
            <a:ext cx="4144325" cy="2808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5589" y="553247"/>
            <a:ext cx="5705475" cy="646331"/>
          </a:xfrm>
          <a:prstGeom prst="rect">
            <a:avLst/>
          </a:prstGeom>
          <a:noFill/>
        </p:spPr>
        <p:txBody>
          <a:bodyPr wrap="square" rtlCol="0">
            <a:spAutoFit/>
          </a:bodyPr>
          <a:lstStyle/>
          <a:p>
            <a:pPr algn="ctr"/>
            <a:r>
              <a:rPr lang="en-GB" sz="3600" b="1" dirty="0">
                <a:solidFill>
                  <a:srgbClr val="C00000"/>
                </a:solidFill>
              </a:rPr>
              <a:t>A SIMPLE MESSAGE</a:t>
            </a:r>
          </a:p>
        </p:txBody>
      </p:sp>
      <p:sp>
        <p:nvSpPr>
          <p:cNvPr id="6" name="TextBox 5"/>
          <p:cNvSpPr txBox="1"/>
          <p:nvPr/>
        </p:nvSpPr>
        <p:spPr>
          <a:xfrm>
            <a:off x="457200" y="1572570"/>
            <a:ext cx="3924300" cy="369332"/>
          </a:xfrm>
          <a:prstGeom prst="rect">
            <a:avLst/>
          </a:prstGeom>
          <a:noFill/>
        </p:spPr>
        <p:txBody>
          <a:bodyPr wrap="square" rtlCol="0">
            <a:spAutoFit/>
          </a:bodyPr>
          <a:lstStyle/>
          <a:p>
            <a:r>
              <a:rPr lang="en-GB" b="1" dirty="0"/>
              <a:t>LOOK, HELP &amp; UNDERSTAND</a:t>
            </a:r>
          </a:p>
        </p:txBody>
      </p:sp>
      <p:sp>
        <p:nvSpPr>
          <p:cNvPr id="7" name="TextBox 6"/>
          <p:cNvSpPr txBox="1"/>
          <p:nvPr/>
        </p:nvSpPr>
        <p:spPr>
          <a:xfrm>
            <a:off x="514357" y="2127249"/>
            <a:ext cx="3762375"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All public sector</a:t>
            </a:r>
          </a:p>
          <a:p>
            <a:pPr marL="285750" indent="-285750">
              <a:lnSpc>
                <a:spcPct val="150000"/>
              </a:lnSpc>
              <a:buFont typeface="Arial" panose="020B0604020202020204" pitchFamily="34" charset="0"/>
              <a:buChar char="•"/>
            </a:pPr>
            <a:r>
              <a:rPr lang="en-GB" dirty="0"/>
              <a:t>Private sector</a:t>
            </a:r>
          </a:p>
          <a:p>
            <a:pPr marL="285750" indent="-285750">
              <a:lnSpc>
                <a:spcPct val="150000"/>
              </a:lnSpc>
              <a:buFont typeface="Arial" panose="020B0604020202020204" pitchFamily="34" charset="0"/>
              <a:buChar char="•"/>
            </a:pPr>
            <a:r>
              <a:rPr lang="en-GB" dirty="0"/>
              <a:t>Third sector</a:t>
            </a:r>
          </a:p>
          <a:p>
            <a:pPr marL="285750" indent="-285750">
              <a:lnSpc>
                <a:spcPct val="150000"/>
              </a:lnSpc>
              <a:buFont typeface="Arial" panose="020B0604020202020204" pitchFamily="34" charset="0"/>
              <a:buChar char="•"/>
            </a:pPr>
            <a:r>
              <a:rPr lang="en-GB" dirty="0"/>
              <a:t>Communities</a:t>
            </a:r>
          </a:p>
        </p:txBody>
      </p:sp>
      <p:sp>
        <p:nvSpPr>
          <p:cNvPr id="9" name="TextBox 8"/>
          <p:cNvSpPr txBox="1"/>
          <p:nvPr/>
        </p:nvSpPr>
        <p:spPr>
          <a:xfrm>
            <a:off x="586880" y="4275668"/>
            <a:ext cx="4053361" cy="523220"/>
          </a:xfrm>
          <a:prstGeom prst="rect">
            <a:avLst/>
          </a:prstGeom>
          <a:noFill/>
        </p:spPr>
        <p:txBody>
          <a:bodyPr wrap="square" rtlCol="0">
            <a:spAutoFit/>
          </a:bodyPr>
          <a:lstStyle/>
          <a:p>
            <a:r>
              <a:rPr lang="en-GB" sz="1400" b="1" i="1" dirty="0"/>
              <a:t>“We all have a duty to prevent modern slavery” </a:t>
            </a:r>
            <a:r>
              <a:rPr lang="en-GB" sz="1400" b="1" dirty="0"/>
              <a:t>– Kevin Hyland, Anti-slavery Commissioner</a:t>
            </a:r>
          </a:p>
        </p:txBody>
      </p:sp>
    </p:spTree>
    <p:extLst>
      <p:ext uri="{BB962C8B-B14F-4D97-AF65-F5344CB8AC3E}">
        <p14:creationId xmlns:p14="http://schemas.microsoft.com/office/powerpoint/2010/main" val="252035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09" y="121196"/>
            <a:ext cx="9156509" cy="559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modern slavery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21199"/>
            <a:ext cx="1581150" cy="48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2502759"/>
            <a:ext cx="3168352" cy="2308324"/>
          </a:xfrm>
          <a:prstGeom prst="rect">
            <a:avLst/>
          </a:prstGeom>
          <a:noFill/>
        </p:spPr>
        <p:txBody>
          <a:bodyPr wrap="square" rtlCol="0">
            <a:spAutoFit/>
          </a:bodyPr>
          <a:lstStyle/>
          <a:p>
            <a:r>
              <a:rPr lang="en-GB" sz="4800" b="1" dirty="0"/>
              <a:t>Thank You</a:t>
            </a:r>
          </a:p>
          <a:p>
            <a:r>
              <a:rPr lang="en-GB" sz="4800" b="1" dirty="0">
                <a:solidFill>
                  <a:schemeClr val="tx2">
                    <a:lumMod val="40000"/>
                    <a:lumOff val="60000"/>
                  </a:schemeClr>
                </a:solidFill>
              </a:rPr>
              <a:t>Any questions ?</a:t>
            </a:r>
          </a:p>
        </p:txBody>
      </p:sp>
      <p:sp>
        <p:nvSpPr>
          <p:cNvPr id="5" name="Rectangle 4"/>
          <p:cNvSpPr/>
          <p:nvPr/>
        </p:nvSpPr>
        <p:spPr>
          <a:xfrm>
            <a:off x="2339752" y="5314890"/>
            <a:ext cx="4572000" cy="400110"/>
          </a:xfrm>
          <a:prstGeom prst="rect">
            <a:avLst/>
          </a:prstGeom>
        </p:spPr>
        <p:txBody>
          <a:bodyPr>
            <a:spAutoFit/>
          </a:bodyPr>
          <a:lstStyle/>
          <a:p>
            <a:pPr algn="ctr"/>
            <a:r>
              <a:rPr lang="en-GB" sz="1000" dirty="0">
                <a:solidFill>
                  <a:schemeClr val="bg1"/>
                </a:solidFill>
              </a:rPr>
              <a:t>UK Modern Slavery Training </a:t>
            </a:r>
          </a:p>
          <a:p>
            <a:pPr algn="ctr"/>
            <a:r>
              <a:rPr lang="en-GB" sz="1000" dirty="0">
                <a:solidFill>
                  <a:schemeClr val="bg1"/>
                </a:solidFill>
              </a:rPr>
              <a:t>Delivery Group</a:t>
            </a:r>
          </a:p>
        </p:txBody>
      </p:sp>
    </p:spTree>
    <p:extLst>
      <p:ext uri="{BB962C8B-B14F-4D97-AF65-F5344CB8AC3E}">
        <p14:creationId xmlns:p14="http://schemas.microsoft.com/office/powerpoint/2010/main" val="3087089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7260"/>
            <a:ext cx="8229600" cy="952500"/>
          </a:xfrm>
        </p:spPr>
        <p:txBody>
          <a:bodyPr>
            <a:normAutofit fontScale="90000"/>
          </a:bodyPr>
          <a:lstStyle/>
          <a:p>
            <a:r>
              <a:rPr lang="en-GB" dirty="0"/>
              <a:t>Training created by UK Modern Slavery Training Delivery Group </a:t>
            </a:r>
          </a:p>
        </p:txBody>
      </p:sp>
      <p:sp>
        <p:nvSpPr>
          <p:cNvPr id="3" name="Content Placeholder 2"/>
          <p:cNvSpPr>
            <a:spLocks noGrp="1"/>
          </p:cNvSpPr>
          <p:nvPr>
            <p:ph idx="1"/>
          </p:nvPr>
        </p:nvSpPr>
        <p:spPr>
          <a:xfrm>
            <a:off x="457200" y="1717373"/>
            <a:ext cx="3178696" cy="3388027"/>
          </a:xfrm>
        </p:spPr>
        <p:txBody>
          <a:bodyPr>
            <a:normAutofit lnSpcReduction="10000"/>
          </a:bodyPr>
          <a:lstStyle/>
          <a:p>
            <a:endParaRPr lang="en-GB" sz="1100" dirty="0"/>
          </a:p>
          <a:p>
            <a:r>
              <a:rPr lang="en-GB" sz="1200" dirty="0"/>
              <a:t>A21</a:t>
            </a:r>
          </a:p>
          <a:p>
            <a:r>
              <a:rPr lang="en-GB" sz="1200" dirty="0"/>
              <a:t>Anti Slavery Commissioner Office</a:t>
            </a:r>
          </a:p>
          <a:p>
            <a:r>
              <a:rPr lang="en-GB" sz="1200" dirty="0" err="1"/>
              <a:t>Barnardos</a:t>
            </a:r>
            <a:endParaRPr lang="en-GB" sz="1200" dirty="0"/>
          </a:p>
          <a:p>
            <a:r>
              <a:rPr lang="en-GB" sz="1200" dirty="0"/>
              <a:t>Bedfordshire Local Authority</a:t>
            </a:r>
          </a:p>
          <a:p>
            <a:r>
              <a:rPr lang="en-GB" sz="1200" dirty="0"/>
              <a:t>Border Force – Home Office</a:t>
            </a:r>
          </a:p>
          <a:p>
            <a:r>
              <a:rPr lang="en-GB" sz="1200" dirty="0" err="1"/>
              <a:t>Crimestoppers</a:t>
            </a:r>
            <a:endParaRPr lang="en-GB" sz="1200" dirty="0"/>
          </a:p>
          <a:p>
            <a:r>
              <a:rPr lang="en-GB" sz="1200" dirty="0"/>
              <a:t>Crown Prosecution Service – Wales </a:t>
            </a:r>
          </a:p>
          <a:p>
            <a:r>
              <a:rPr lang="en-GB" sz="1200" dirty="0"/>
              <a:t>Department of Work and Pensions</a:t>
            </a:r>
          </a:p>
          <a:p>
            <a:r>
              <a:rPr lang="en-GB" sz="1200" dirty="0"/>
              <a:t>Derby University</a:t>
            </a:r>
          </a:p>
          <a:p>
            <a:r>
              <a:rPr lang="en-GB" sz="1200" dirty="0"/>
              <a:t>ECPAT UK</a:t>
            </a:r>
          </a:p>
          <a:p>
            <a:r>
              <a:rPr lang="en-GB" sz="1200" dirty="0"/>
              <a:t>GLAA</a:t>
            </a:r>
          </a:p>
          <a:p>
            <a:r>
              <a:rPr lang="en-GB" sz="1200" dirty="0"/>
              <a:t>Hibiscus (prisons)</a:t>
            </a:r>
          </a:p>
          <a:p>
            <a:r>
              <a:rPr lang="en-GB" sz="1200" dirty="0"/>
              <a:t>HM Revenue and Customs</a:t>
            </a:r>
          </a:p>
          <a:p>
            <a:r>
              <a:rPr lang="en-GB" sz="1200" dirty="0"/>
              <a:t>Hope for Justice</a:t>
            </a:r>
          </a:p>
          <a:p>
            <a:r>
              <a:rPr lang="en-GB" sz="1200" dirty="0"/>
              <a:t>Human Trafficking Foundation</a:t>
            </a:r>
          </a:p>
          <a:p>
            <a:endParaRPr lang="en-GB" sz="1050" dirty="0"/>
          </a:p>
          <a:p>
            <a:endParaRPr lang="en-GB" sz="1100" dirty="0"/>
          </a:p>
          <a:p>
            <a:endParaRPr lang="en-GB" sz="1100" dirty="0"/>
          </a:p>
          <a:p>
            <a:endParaRPr lang="en-GB" sz="1100" dirty="0"/>
          </a:p>
          <a:p>
            <a:endParaRPr lang="en-GB" sz="1100" dirty="0"/>
          </a:p>
          <a:p>
            <a:endParaRPr lang="en-GB" sz="100" dirty="0"/>
          </a:p>
          <a:p>
            <a:endParaRPr lang="en-GB" dirty="0"/>
          </a:p>
          <a:p>
            <a:endParaRPr lang="en-GB" dirty="0"/>
          </a:p>
          <a:p>
            <a:pPr marL="0" indent="0">
              <a:buNone/>
            </a:pPr>
            <a:endParaRPr lang="en-GB" sz="5600" dirty="0"/>
          </a:p>
        </p:txBody>
      </p:sp>
      <p:sp>
        <p:nvSpPr>
          <p:cNvPr id="6" name="Content Placeholder 2"/>
          <p:cNvSpPr txBox="1">
            <a:spLocks/>
          </p:cNvSpPr>
          <p:nvPr/>
        </p:nvSpPr>
        <p:spPr>
          <a:xfrm>
            <a:off x="4139952" y="1657366"/>
            <a:ext cx="3178696" cy="3568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prstClr val="black"/>
              </a:solidFill>
            </a:endParaRPr>
          </a:p>
          <a:p>
            <a:endParaRPr lang="en-GB" sz="4000" dirty="0">
              <a:solidFill>
                <a:prstClr val="black"/>
              </a:solidFill>
            </a:endParaRPr>
          </a:p>
          <a:p>
            <a:endParaRPr lang="en-GB" sz="4000" dirty="0">
              <a:solidFill>
                <a:prstClr val="black"/>
              </a:solidFill>
            </a:endParaRPr>
          </a:p>
          <a:p>
            <a:endParaRPr lang="en-GB" sz="4000" dirty="0">
              <a:solidFill>
                <a:prstClr val="black"/>
              </a:solidFill>
            </a:endParaRPr>
          </a:p>
          <a:p>
            <a:endParaRPr lang="en-GB" sz="4000" dirty="0">
              <a:solidFill>
                <a:prstClr val="black"/>
              </a:solidFill>
            </a:endParaRPr>
          </a:p>
          <a:p>
            <a:endParaRPr lang="en-GB" sz="4000" dirty="0">
              <a:solidFill>
                <a:prstClr val="black"/>
              </a:solidFill>
            </a:endParaRPr>
          </a:p>
          <a:p>
            <a:endParaRPr lang="en-GB" sz="1000" dirty="0">
              <a:solidFill>
                <a:prstClr val="black"/>
              </a:solidFill>
            </a:endParaRPr>
          </a:p>
          <a:p>
            <a:endParaRPr lang="en-GB" dirty="0">
              <a:solidFill>
                <a:prstClr val="black"/>
              </a:solidFill>
            </a:endParaRPr>
          </a:p>
          <a:p>
            <a:endParaRPr lang="en-GB" dirty="0">
              <a:solidFill>
                <a:prstClr val="black"/>
              </a:solidFill>
            </a:endParaRPr>
          </a:p>
          <a:p>
            <a:endParaRPr lang="en-GB" sz="56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8" name="Content Placeholder 2"/>
          <p:cNvSpPr txBox="1">
            <a:spLocks/>
          </p:cNvSpPr>
          <p:nvPr/>
        </p:nvSpPr>
        <p:spPr>
          <a:xfrm>
            <a:off x="4932040" y="1747483"/>
            <a:ext cx="3600400" cy="338802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100" dirty="0">
              <a:solidFill>
                <a:prstClr val="black"/>
              </a:solidFill>
            </a:endParaRPr>
          </a:p>
          <a:p>
            <a:r>
              <a:rPr lang="en-GB" sz="1200" dirty="0">
                <a:solidFill>
                  <a:prstClr val="black"/>
                </a:solidFill>
              </a:rPr>
              <a:t>IOM International</a:t>
            </a:r>
          </a:p>
          <a:p>
            <a:r>
              <a:rPr lang="en-GB" sz="1200" dirty="0">
                <a:solidFill>
                  <a:prstClr val="black"/>
                </a:solidFill>
              </a:rPr>
              <a:t>Modern Slavery Helpline</a:t>
            </a:r>
          </a:p>
          <a:p>
            <a:r>
              <a:rPr lang="en-GB" sz="1200" dirty="0">
                <a:solidFill>
                  <a:prstClr val="black"/>
                </a:solidFill>
              </a:rPr>
              <a:t>Modern Slavery Unit – Home Office</a:t>
            </a:r>
          </a:p>
          <a:p>
            <a:r>
              <a:rPr lang="en-GB" sz="1200" dirty="0">
                <a:solidFill>
                  <a:prstClr val="black"/>
                </a:solidFill>
              </a:rPr>
              <a:t>National Crime Agency </a:t>
            </a:r>
          </a:p>
          <a:p>
            <a:r>
              <a:rPr lang="en-GB" sz="1200" dirty="0">
                <a:solidFill>
                  <a:prstClr val="black"/>
                </a:solidFill>
              </a:rPr>
              <a:t>NHS England</a:t>
            </a:r>
          </a:p>
          <a:p>
            <a:r>
              <a:rPr lang="en-GB" sz="1200" dirty="0">
                <a:solidFill>
                  <a:prstClr val="black"/>
                </a:solidFill>
              </a:rPr>
              <a:t>Northern Ireland Department of Justice</a:t>
            </a:r>
          </a:p>
          <a:p>
            <a:r>
              <a:rPr lang="en-GB" sz="1200" dirty="0">
                <a:solidFill>
                  <a:prstClr val="black"/>
                </a:solidFill>
              </a:rPr>
              <a:t>Welsh Government</a:t>
            </a:r>
          </a:p>
          <a:p>
            <a:r>
              <a:rPr lang="en-GB" sz="1200" dirty="0">
                <a:solidFill>
                  <a:prstClr val="black"/>
                </a:solidFill>
              </a:rPr>
              <a:t>NWG Network</a:t>
            </a:r>
          </a:p>
          <a:p>
            <a:r>
              <a:rPr lang="en-GB" sz="1200" dirty="0">
                <a:solidFill>
                  <a:prstClr val="black"/>
                </a:solidFill>
              </a:rPr>
              <a:t>Public Health England</a:t>
            </a:r>
          </a:p>
          <a:p>
            <a:r>
              <a:rPr lang="en-GB" sz="1200" dirty="0">
                <a:solidFill>
                  <a:prstClr val="black"/>
                </a:solidFill>
              </a:rPr>
              <a:t>Red Cross</a:t>
            </a:r>
          </a:p>
          <a:p>
            <a:r>
              <a:rPr lang="en-GB" sz="1200" dirty="0">
                <a:solidFill>
                  <a:prstClr val="black"/>
                </a:solidFill>
              </a:rPr>
              <a:t>Salvation Army</a:t>
            </a:r>
          </a:p>
          <a:p>
            <a:r>
              <a:rPr lang="en-GB" sz="1200" dirty="0">
                <a:solidFill>
                  <a:prstClr val="black"/>
                </a:solidFill>
              </a:rPr>
              <a:t>Scottish Government – Human Trafficking Team</a:t>
            </a:r>
          </a:p>
          <a:p>
            <a:r>
              <a:rPr lang="en-GB" sz="1200" dirty="0">
                <a:solidFill>
                  <a:prstClr val="black"/>
                </a:solidFill>
              </a:rPr>
              <a:t>SERCO</a:t>
            </a:r>
          </a:p>
          <a:p>
            <a:r>
              <a:rPr lang="en-GB" sz="1200" dirty="0">
                <a:solidFill>
                  <a:prstClr val="black"/>
                </a:solidFill>
              </a:rPr>
              <a:t>Sarah-Jane Prew – Aviation Security Specialists</a:t>
            </a:r>
          </a:p>
          <a:p>
            <a:r>
              <a:rPr lang="en-GB" sz="1200" dirty="0" err="1">
                <a:solidFill>
                  <a:prstClr val="black"/>
                </a:solidFill>
              </a:rPr>
              <a:t>Unchosen</a:t>
            </a:r>
            <a:endParaRPr lang="en-GB" sz="1200" dirty="0">
              <a:solidFill>
                <a:prstClr val="black"/>
              </a:solidFill>
            </a:endParaRPr>
          </a:p>
          <a:p>
            <a:r>
              <a:rPr lang="en-GB" sz="1200" dirty="0">
                <a:solidFill>
                  <a:prstClr val="black"/>
                </a:solidFill>
              </a:rPr>
              <a:t>Unseen</a:t>
            </a:r>
          </a:p>
          <a:p>
            <a:r>
              <a:rPr lang="en-GB" sz="1200" dirty="0">
                <a:solidFill>
                  <a:prstClr val="black"/>
                </a:solidFill>
              </a:rPr>
              <a:t>West Midlands Anti-Slavery Partnership</a:t>
            </a:r>
            <a:endParaRPr lang="en-GB" sz="105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00" dirty="0">
              <a:solidFill>
                <a:prstClr val="black"/>
              </a:solidFill>
            </a:endParaRPr>
          </a:p>
          <a:p>
            <a:pPr marL="0" indent="0">
              <a:buNone/>
            </a:pPr>
            <a:endParaRPr lang="en-GB" dirty="0">
              <a:solidFill>
                <a:prstClr val="black"/>
              </a:solidFill>
            </a:endParaRPr>
          </a:p>
          <a:p>
            <a:endParaRPr lang="en-GB" dirty="0">
              <a:solidFill>
                <a:prstClr val="black"/>
              </a:solidFill>
            </a:endParaRPr>
          </a:p>
          <a:p>
            <a:pPr marL="0" indent="0">
              <a:buFont typeface="Arial" panose="020B0604020202020204" pitchFamily="34" charset="0"/>
              <a:buNone/>
            </a:pPr>
            <a:endParaRPr lang="en-GB" sz="5600" dirty="0">
              <a:solidFill>
                <a:prstClr val="black"/>
              </a:solidFill>
            </a:endParaRPr>
          </a:p>
        </p:txBody>
      </p:sp>
      <p:sp>
        <p:nvSpPr>
          <p:cNvPr id="4" name="TextBox 3"/>
          <p:cNvSpPr txBox="1"/>
          <p:nvPr/>
        </p:nvSpPr>
        <p:spPr>
          <a:xfrm>
            <a:off x="467544" y="4827734"/>
            <a:ext cx="4464496" cy="738664"/>
          </a:xfrm>
          <a:prstGeom prst="rect">
            <a:avLst/>
          </a:prstGeom>
          <a:noFill/>
          <a:ln>
            <a:solidFill>
              <a:schemeClr val="accent1"/>
            </a:solidFill>
          </a:ln>
        </p:spPr>
        <p:txBody>
          <a:bodyPr wrap="square" rtlCol="0">
            <a:spAutoFit/>
          </a:bodyPr>
          <a:lstStyle/>
          <a:p>
            <a:r>
              <a:rPr lang="en-GB" sz="1400" dirty="0">
                <a:latin typeface="Lucida Calligraphy" panose="03010101010101010101" pitchFamily="66" charset="0"/>
              </a:rPr>
              <a:t>“We are Modern Slavery and Human Trafficking victims’ only chance of freedom” Kim Ann Williamson MBE 2017 </a:t>
            </a:r>
          </a:p>
        </p:txBody>
      </p:sp>
    </p:spTree>
    <p:extLst>
      <p:ext uri="{BB962C8B-B14F-4D97-AF65-F5344CB8AC3E}">
        <p14:creationId xmlns:p14="http://schemas.microsoft.com/office/powerpoint/2010/main" val="250136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064425" y="352285"/>
            <a:ext cx="8412163" cy="8942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altLang="en-US" sz="2700" dirty="0">
              <a:solidFill>
                <a:srgbClr val="B80416"/>
              </a:solidFill>
              <a:latin typeface="Gotham-Bold"/>
              <a:ea typeface="Museo Sans 900" charset="0"/>
              <a:cs typeface="Gotham-Bold"/>
            </a:endParaRPr>
          </a:p>
        </p:txBody>
      </p:sp>
      <p:sp>
        <p:nvSpPr>
          <p:cNvPr id="16" name="Subtitle 2"/>
          <p:cNvSpPr txBox="1">
            <a:spLocks/>
          </p:cNvSpPr>
          <p:nvPr/>
        </p:nvSpPr>
        <p:spPr>
          <a:xfrm>
            <a:off x="303220" y="2002015"/>
            <a:ext cx="8259763" cy="3150306"/>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50000"/>
              </a:lnSpc>
              <a:spcAft>
                <a:spcPts val="0"/>
              </a:spcAft>
              <a:defRPr/>
            </a:pPr>
            <a:endParaRPr lang="en-US" sz="800" b="1" dirty="0">
              <a:solidFill>
                <a:schemeClr val="tx1">
                  <a:lumMod val="50000"/>
                  <a:lumOff val="50000"/>
                </a:schemeClr>
              </a:solidFill>
              <a:latin typeface="Museo Sans 500"/>
              <a:cs typeface="Museo Sans 500"/>
            </a:endParaRPr>
          </a:p>
          <a:p>
            <a:pPr algn="l" fontAlgn="auto">
              <a:lnSpc>
                <a:spcPct val="150000"/>
              </a:lnSpc>
              <a:spcAft>
                <a:spcPts val="0"/>
              </a:spcAft>
              <a:defRPr/>
            </a:pPr>
            <a:r>
              <a:rPr lang="en-US" sz="2400" dirty="0">
                <a:solidFill>
                  <a:schemeClr val="tx1">
                    <a:lumMod val="85000"/>
                    <a:lumOff val="15000"/>
                  </a:schemeClr>
                </a:solidFill>
                <a:latin typeface="Segoe UI" panose="020B0502040204020203" pitchFamily="34" charset="0"/>
                <a:cs typeface="Segoe UI" panose="020B0502040204020203" pitchFamily="34" charset="0"/>
              </a:rPr>
              <a:t>         </a:t>
            </a:r>
          </a:p>
          <a:p>
            <a:pPr algn="l" fontAlgn="auto">
              <a:lnSpc>
                <a:spcPct val="150000"/>
              </a:lnSpc>
              <a:spcAft>
                <a:spcPts val="0"/>
              </a:spcAft>
              <a:defRPr/>
            </a:pPr>
            <a:endParaRPr lang="en-US" sz="2400" dirty="0">
              <a:solidFill>
                <a:schemeClr val="tx1">
                  <a:lumMod val="85000"/>
                  <a:lumOff val="15000"/>
                </a:schemeClr>
              </a:solidFill>
              <a:latin typeface="Segoe UI" panose="020B0502040204020203" pitchFamily="34" charset="0"/>
              <a:cs typeface="Segoe UI" panose="020B0502040204020203" pitchFamily="34" charset="0"/>
            </a:endParaRPr>
          </a:p>
          <a:p>
            <a:pPr algn="l" fontAlgn="auto">
              <a:lnSpc>
                <a:spcPct val="150000"/>
              </a:lnSpc>
              <a:spcAft>
                <a:spcPts val="0"/>
              </a:spcAft>
              <a:defRPr/>
            </a:pPr>
            <a:r>
              <a:rPr lang="en-US" sz="2400" dirty="0">
                <a:solidFill>
                  <a:schemeClr val="tx1">
                    <a:lumMod val="85000"/>
                    <a:lumOff val="15000"/>
                  </a:schemeClr>
                </a:solidFill>
                <a:latin typeface="Segoe UI" panose="020B0502040204020203" pitchFamily="34" charset="0"/>
                <a:cs typeface="Segoe UI" panose="020B0502040204020203" pitchFamily="34" charset="0"/>
              </a:rPr>
              <a:t>	</a:t>
            </a:r>
          </a:p>
          <a:p>
            <a:pPr algn="l" fontAlgn="auto">
              <a:spcAft>
                <a:spcPts val="0"/>
              </a:spcAft>
              <a:defRPr/>
            </a:pPr>
            <a:endParaRPr lang="en-US" sz="2000" dirty="0">
              <a:solidFill>
                <a:schemeClr val="tx1">
                  <a:lumMod val="50000"/>
                  <a:lumOff val="50000"/>
                </a:schemeClr>
              </a:solidFill>
              <a:latin typeface="Museo Sans 500"/>
              <a:cs typeface="Museo Sans 500"/>
            </a:endParaRPr>
          </a:p>
        </p:txBody>
      </p:sp>
      <p:sp>
        <p:nvSpPr>
          <p:cNvPr id="4" name="TextBox 3"/>
          <p:cNvSpPr txBox="1"/>
          <p:nvPr/>
        </p:nvSpPr>
        <p:spPr>
          <a:xfrm>
            <a:off x="179518" y="1399399"/>
            <a:ext cx="5328591" cy="584775"/>
          </a:xfrm>
          <a:prstGeom prst="rect">
            <a:avLst/>
          </a:prstGeom>
          <a:noFill/>
        </p:spPr>
        <p:txBody>
          <a:bodyPr wrap="square" rtlCol="0">
            <a:spAutoFit/>
          </a:bodyPr>
          <a:lstStyle/>
          <a:p>
            <a:r>
              <a:rPr lang="en-GB" sz="1600" b="1" dirty="0"/>
              <a:t>There are several broad categories linked to Modern Slavery</a:t>
            </a:r>
          </a:p>
          <a:p>
            <a:r>
              <a:rPr lang="en-GB" sz="1600" b="1" dirty="0"/>
              <a:t>ALL prioritise profit over people.</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42432" y="0"/>
            <a:ext cx="3401568" cy="5741668"/>
          </a:xfrm>
          <a:prstGeom prst="rect">
            <a:avLst/>
          </a:prstGeom>
        </p:spPr>
      </p:pic>
      <p:sp>
        <p:nvSpPr>
          <p:cNvPr id="2" name="Rectangle 1"/>
          <p:cNvSpPr/>
          <p:nvPr/>
        </p:nvSpPr>
        <p:spPr>
          <a:xfrm>
            <a:off x="188113" y="876177"/>
            <a:ext cx="4082877" cy="523220"/>
          </a:xfrm>
          <a:prstGeom prst="rect">
            <a:avLst/>
          </a:prstGeom>
        </p:spPr>
        <p:txBody>
          <a:bodyPr wrap="square">
            <a:spAutoFit/>
          </a:bodyPr>
          <a:lstStyle/>
          <a:p>
            <a:r>
              <a:rPr lang="en-GB" sz="2800" b="1" dirty="0">
                <a:solidFill>
                  <a:srgbClr val="C00000"/>
                </a:solidFill>
              </a:rPr>
              <a:t>TYPES OF EXPLOITATION</a:t>
            </a:r>
          </a:p>
        </p:txBody>
      </p:sp>
      <p:sp>
        <p:nvSpPr>
          <p:cNvPr id="3" name="Rectangle 2"/>
          <p:cNvSpPr/>
          <p:nvPr/>
        </p:nvSpPr>
        <p:spPr>
          <a:xfrm>
            <a:off x="708531" y="2132358"/>
            <a:ext cx="2293641" cy="369332"/>
          </a:xfrm>
          <a:prstGeom prst="rect">
            <a:avLst/>
          </a:prstGeom>
        </p:spPr>
        <p:txBody>
          <a:bodyPr wrap="none">
            <a:spAutoFit/>
          </a:bodyPr>
          <a:lstStyle/>
          <a:p>
            <a:pPr marL="285750" indent="-285750">
              <a:buFont typeface="Arial" panose="020B0604020202020204" pitchFamily="34" charset="0"/>
              <a:buChar char="•"/>
            </a:pPr>
            <a:r>
              <a:rPr lang="en-GB" b="1" dirty="0"/>
              <a:t>Sexual Exploitation</a:t>
            </a:r>
          </a:p>
        </p:txBody>
      </p:sp>
      <p:sp>
        <p:nvSpPr>
          <p:cNvPr id="5" name="Rectangle 4"/>
          <p:cNvSpPr/>
          <p:nvPr/>
        </p:nvSpPr>
        <p:spPr>
          <a:xfrm>
            <a:off x="715804" y="2501690"/>
            <a:ext cx="1829668" cy="369332"/>
          </a:xfrm>
          <a:prstGeom prst="rect">
            <a:avLst/>
          </a:prstGeom>
        </p:spPr>
        <p:txBody>
          <a:bodyPr wrap="none">
            <a:spAutoFit/>
          </a:bodyPr>
          <a:lstStyle/>
          <a:p>
            <a:pPr marL="285750" indent="-285750">
              <a:buFont typeface="Arial" panose="020B0604020202020204" pitchFamily="34" charset="0"/>
              <a:buChar char="•"/>
            </a:pPr>
            <a:r>
              <a:rPr lang="en-GB" b="1" dirty="0"/>
              <a:t>Forced Labour</a:t>
            </a:r>
          </a:p>
        </p:txBody>
      </p:sp>
      <p:sp>
        <p:nvSpPr>
          <p:cNvPr id="6" name="Rectangle 5"/>
          <p:cNvSpPr/>
          <p:nvPr/>
        </p:nvSpPr>
        <p:spPr>
          <a:xfrm>
            <a:off x="715810" y="2878870"/>
            <a:ext cx="2207977" cy="369332"/>
          </a:xfrm>
          <a:prstGeom prst="rect">
            <a:avLst/>
          </a:prstGeom>
        </p:spPr>
        <p:txBody>
          <a:bodyPr wrap="none">
            <a:spAutoFit/>
          </a:bodyPr>
          <a:lstStyle/>
          <a:p>
            <a:pPr marL="285750" indent="-285750">
              <a:buFont typeface="Arial" panose="020B0604020202020204" pitchFamily="34" charset="0"/>
              <a:buChar char="•"/>
            </a:pPr>
            <a:r>
              <a:rPr lang="en-GB" b="1" dirty="0"/>
              <a:t>Forced Criminality</a:t>
            </a:r>
          </a:p>
        </p:txBody>
      </p:sp>
      <p:sp>
        <p:nvSpPr>
          <p:cNvPr id="8" name="Rectangle 7"/>
          <p:cNvSpPr/>
          <p:nvPr/>
        </p:nvSpPr>
        <p:spPr>
          <a:xfrm>
            <a:off x="715805" y="3257424"/>
            <a:ext cx="2335383" cy="369332"/>
          </a:xfrm>
          <a:prstGeom prst="rect">
            <a:avLst/>
          </a:prstGeom>
        </p:spPr>
        <p:txBody>
          <a:bodyPr wrap="none">
            <a:spAutoFit/>
          </a:bodyPr>
          <a:lstStyle/>
          <a:p>
            <a:pPr marL="285750" indent="-285750">
              <a:buFont typeface="Arial" panose="020B0604020202020204" pitchFamily="34" charset="0"/>
              <a:buChar char="•"/>
            </a:pPr>
            <a:r>
              <a:rPr lang="en-GB" b="1" dirty="0"/>
              <a:t>Domestic Servitude</a:t>
            </a:r>
          </a:p>
        </p:txBody>
      </p:sp>
      <p:sp>
        <p:nvSpPr>
          <p:cNvPr id="9" name="Rectangle 8"/>
          <p:cNvSpPr/>
          <p:nvPr/>
        </p:nvSpPr>
        <p:spPr>
          <a:xfrm>
            <a:off x="697990" y="3666118"/>
            <a:ext cx="2126223" cy="369332"/>
          </a:xfrm>
          <a:prstGeom prst="rect">
            <a:avLst/>
          </a:prstGeom>
        </p:spPr>
        <p:txBody>
          <a:bodyPr wrap="none">
            <a:spAutoFit/>
          </a:bodyPr>
          <a:lstStyle/>
          <a:p>
            <a:pPr marL="285750" indent="-285750">
              <a:buFont typeface="Arial" panose="020B0604020202020204" pitchFamily="34" charset="0"/>
              <a:buChar char="•"/>
            </a:pPr>
            <a:r>
              <a:rPr lang="en-GB" b="1" dirty="0"/>
              <a:t>Organ Harvesting</a:t>
            </a:r>
          </a:p>
        </p:txBody>
      </p:sp>
      <p:sp>
        <p:nvSpPr>
          <p:cNvPr id="10" name="Rectangle 9"/>
          <p:cNvSpPr/>
          <p:nvPr/>
        </p:nvSpPr>
        <p:spPr>
          <a:xfrm>
            <a:off x="715809" y="4035450"/>
            <a:ext cx="2156809" cy="369332"/>
          </a:xfrm>
          <a:prstGeom prst="rect">
            <a:avLst/>
          </a:prstGeom>
        </p:spPr>
        <p:txBody>
          <a:bodyPr wrap="none">
            <a:spAutoFit/>
          </a:bodyPr>
          <a:lstStyle/>
          <a:p>
            <a:pPr marL="285750" indent="-285750">
              <a:buFont typeface="Arial" panose="020B0604020202020204" pitchFamily="34" charset="0"/>
              <a:buChar char="•"/>
            </a:pPr>
            <a:r>
              <a:rPr lang="en-GB" b="1" dirty="0"/>
              <a:t>Child Exploitation</a:t>
            </a:r>
          </a:p>
        </p:txBody>
      </p:sp>
      <p:sp>
        <p:nvSpPr>
          <p:cNvPr id="11" name="Rectangle 10"/>
          <p:cNvSpPr/>
          <p:nvPr/>
        </p:nvSpPr>
        <p:spPr>
          <a:xfrm>
            <a:off x="6" y="5003004"/>
            <a:ext cx="5742431" cy="738664"/>
          </a:xfrm>
          <a:prstGeom prst="rect">
            <a:avLst/>
          </a:prstGeom>
          <a:solidFill>
            <a:srgbClr val="FF0000"/>
          </a:solidFill>
        </p:spPr>
        <p:txBody>
          <a:bodyPr wrap="square">
            <a:spAutoFit/>
          </a:bodyPr>
          <a:lstStyle/>
          <a:p>
            <a:r>
              <a:rPr lang="en-GB" sz="1400" b="1" dirty="0">
                <a:solidFill>
                  <a:schemeClr val="bg1"/>
                </a:solidFill>
              </a:rPr>
              <a:t>Did you know?</a:t>
            </a:r>
          </a:p>
          <a:p>
            <a:r>
              <a:rPr lang="en-GB" sz="1400" b="1" dirty="0">
                <a:solidFill>
                  <a:schemeClr val="bg1"/>
                </a:solidFill>
              </a:rPr>
              <a:t>5145 potential victims submitted to NRM - Labour exploitation is the most recorded form of slavery in the UK of recorded NRM cases (NCA, 2017)</a:t>
            </a:r>
            <a:endParaRPr lang="en-GB" sz="1400" dirty="0">
              <a:solidFill>
                <a:schemeClr val="bg1"/>
              </a:solidFill>
            </a:endParaRPr>
          </a:p>
        </p:txBody>
      </p:sp>
    </p:spTree>
    <p:extLst>
      <p:ext uri="{BB962C8B-B14F-4D97-AF65-F5344CB8AC3E}">
        <p14:creationId xmlns:p14="http://schemas.microsoft.com/office/powerpoint/2010/main" val="401939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6545" y="268765"/>
            <a:ext cx="1104900" cy="103298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5" name="Rectangle 4"/>
          <p:cNvSpPr/>
          <p:nvPr/>
        </p:nvSpPr>
        <p:spPr>
          <a:xfrm>
            <a:off x="0" y="0"/>
            <a:ext cx="9144000" cy="5715000"/>
          </a:xfrm>
          <a:prstGeom prst="rect">
            <a:avLst/>
          </a:prstGeom>
          <a:solidFill>
            <a:schemeClr val="tx1">
              <a:lumMod val="85000"/>
              <a:lumOff val="1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94003" y="1482494"/>
            <a:ext cx="7355994" cy="630942"/>
          </a:xfrm>
          <a:prstGeom prst="rect">
            <a:avLst/>
          </a:prstGeom>
        </p:spPr>
        <p:txBody>
          <a:bodyPr wrap="square">
            <a:spAutoFit/>
          </a:bodyPr>
          <a:lstStyle/>
          <a:p>
            <a:pPr algn="ctr"/>
            <a:r>
              <a:rPr lang="en-US" sz="3500" dirty="0">
                <a:solidFill>
                  <a:schemeClr val="bg1"/>
                </a:solidFill>
                <a:latin typeface="Gotham-Bold"/>
                <a:ea typeface="Museo Sans 900" charset="0"/>
                <a:cs typeface="Gotham-Bold"/>
              </a:rPr>
              <a:t>THREE </a:t>
            </a:r>
            <a:r>
              <a:rPr lang="en-US" sz="3500" dirty="0">
                <a:solidFill>
                  <a:schemeClr val="bg1"/>
                </a:solidFill>
                <a:latin typeface="Gotham-Light"/>
                <a:ea typeface="Museo Sans 900" charset="0"/>
                <a:cs typeface="Gotham-Light"/>
              </a:rPr>
              <a:t>KEY WORDS</a:t>
            </a:r>
            <a:endParaRPr lang="en-US" sz="3500" dirty="0">
              <a:solidFill>
                <a:schemeClr val="bg1"/>
              </a:solidFill>
              <a:latin typeface="Gotham-Light"/>
              <a:cs typeface="Gotham-Light"/>
            </a:endParaRPr>
          </a:p>
        </p:txBody>
      </p:sp>
      <p:sp>
        <p:nvSpPr>
          <p:cNvPr id="14" name="Rectangle 13"/>
          <p:cNvSpPr/>
          <p:nvPr/>
        </p:nvSpPr>
        <p:spPr>
          <a:xfrm>
            <a:off x="1445438" y="3615559"/>
            <a:ext cx="1082348" cy="630942"/>
          </a:xfrm>
          <a:prstGeom prst="rect">
            <a:avLst/>
          </a:prstGeom>
        </p:spPr>
        <p:txBody>
          <a:bodyPr wrap="none">
            <a:spAutoFit/>
          </a:bodyPr>
          <a:lstStyle/>
          <a:p>
            <a:pPr>
              <a:spcBef>
                <a:spcPct val="20000"/>
              </a:spcBef>
              <a:buFont typeface="Arial" charset="0"/>
              <a:buNone/>
            </a:pPr>
            <a:r>
              <a:rPr lang="en-US" sz="3500" dirty="0">
                <a:solidFill>
                  <a:schemeClr val="bg1"/>
                </a:solidFill>
                <a:latin typeface="Avenir Next Regular"/>
                <a:ea typeface="Museo Sans 700" charset="0"/>
                <a:cs typeface="Avenir Next Regular"/>
              </a:rPr>
              <a:t>ACT</a:t>
            </a:r>
            <a:endParaRPr lang="en-US" sz="3500" baseline="30000" dirty="0">
              <a:solidFill>
                <a:schemeClr val="bg1"/>
              </a:solidFill>
              <a:latin typeface="Avenir Next Regular"/>
              <a:ea typeface="Museo Sans 700" charset="0"/>
              <a:cs typeface="Avenir Next Regular"/>
            </a:endParaRPr>
          </a:p>
        </p:txBody>
      </p:sp>
      <p:sp>
        <p:nvSpPr>
          <p:cNvPr id="15" name="Rectangle 14"/>
          <p:cNvSpPr/>
          <p:nvPr/>
        </p:nvSpPr>
        <p:spPr>
          <a:xfrm>
            <a:off x="1676796" y="2183544"/>
            <a:ext cx="5790408" cy="584775"/>
          </a:xfrm>
          <a:prstGeom prst="rect">
            <a:avLst/>
          </a:prstGeom>
        </p:spPr>
        <p:txBody>
          <a:bodyPr wrap="square">
            <a:spAutoFit/>
          </a:bodyPr>
          <a:lstStyle/>
          <a:p>
            <a:pPr algn="ctr">
              <a:spcBef>
                <a:spcPct val="20000"/>
              </a:spcBef>
              <a:buFont typeface="Arial" charset="0"/>
              <a:buNone/>
            </a:pPr>
            <a:r>
              <a:rPr lang="en-US" sz="1600" dirty="0">
                <a:solidFill>
                  <a:srgbClr val="FFFFFF"/>
                </a:solidFill>
                <a:latin typeface="Avenir Next Regular"/>
                <a:ea typeface="Museo Sans 700" charset="0"/>
                <a:cs typeface="Avenir Next Regular"/>
              </a:rPr>
              <a:t>Palermo Protocol to the United Nations Convention against Transnational </a:t>
            </a:r>
            <a:r>
              <a:rPr lang="en-US" sz="1600" dirty="0" err="1">
                <a:solidFill>
                  <a:srgbClr val="FFFFFF"/>
                </a:solidFill>
                <a:latin typeface="Avenir Next Regular"/>
                <a:ea typeface="Museo Sans 700" charset="0"/>
                <a:cs typeface="Avenir Next Regular"/>
              </a:rPr>
              <a:t>Organised</a:t>
            </a:r>
            <a:r>
              <a:rPr lang="en-US" sz="1600" dirty="0">
                <a:solidFill>
                  <a:srgbClr val="FFFFFF"/>
                </a:solidFill>
                <a:latin typeface="Avenir Next Regular"/>
                <a:ea typeface="Museo Sans 700" charset="0"/>
                <a:cs typeface="Avenir Next Regular"/>
              </a:rPr>
              <a:t> Crime (2000)</a:t>
            </a:r>
          </a:p>
        </p:txBody>
      </p:sp>
      <p:sp>
        <p:nvSpPr>
          <p:cNvPr id="8" name="Rectangle 7"/>
          <p:cNvSpPr/>
          <p:nvPr/>
        </p:nvSpPr>
        <p:spPr>
          <a:xfrm>
            <a:off x="3608201" y="3615559"/>
            <a:ext cx="1781257" cy="630942"/>
          </a:xfrm>
          <a:prstGeom prst="rect">
            <a:avLst/>
          </a:prstGeom>
        </p:spPr>
        <p:txBody>
          <a:bodyPr wrap="none">
            <a:spAutoFit/>
          </a:bodyPr>
          <a:lstStyle/>
          <a:p>
            <a:pPr>
              <a:spcBef>
                <a:spcPct val="20000"/>
              </a:spcBef>
              <a:buFont typeface="Arial" charset="0"/>
              <a:buNone/>
            </a:pPr>
            <a:r>
              <a:rPr lang="en-US" sz="3500" dirty="0">
                <a:solidFill>
                  <a:schemeClr val="bg1"/>
                </a:solidFill>
                <a:latin typeface="Avenir Next Regular"/>
                <a:ea typeface="Museo Sans 700" charset="0"/>
                <a:cs typeface="Avenir Next Regular"/>
              </a:rPr>
              <a:t>MEANS</a:t>
            </a:r>
          </a:p>
        </p:txBody>
      </p:sp>
      <p:sp>
        <p:nvSpPr>
          <p:cNvPr id="10" name="Rectangle 9"/>
          <p:cNvSpPr/>
          <p:nvPr/>
        </p:nvSpPr>
        <p:spPr>
          <a:xfrm>
            <a:off x="6202359" y="3615559"/>
            <a:ext cx="2380780" cy="630942"/>
          </a:xfrm>
          <a:prstGeom prst="rect">
            <a:avLst/>
          </a:prstGeom>
        </p:spPr>
        <p:txBody>
          <a:bodyPr wrap="none">
            <a:spAutoFit/>
          </a:bodyPr>
          <a:lstStyle/>
          <a:p>
            <a:pPr>
              <a:spcBef>
                <a:spcPct val="20000"/>
              </a:spcBef>
              <a:buFont typeface="Arial" charset="0"/>
              <a:buNone/>
            </a:pPr>
            <a:r>
              <a:rPr lang="en-US" sz="3500" dirty="0">
                <a:solidFill>
                  <a:schemeClr val="bg1"/>
                </a:solidFill>
                <a:latin typeface="Avenir Next Regular"/>
                <a:ea typeface="Museo Sans 700" charset="0"/>
                <a:cs typeface="Avenir Next Regular"/>
              </a:rPr>
              <a:t>PURPOSE</a:t>
            </a:r>
          </a:p>
        </p:txBody>
      </p:sp>
      <p:pic>
        <p:nvPicPr>
          <p:cNvPr id="11" name="Picture 10"/>
          <p:cNvPicPr>
            <a:picLocks noChangeAspect="1"/>
          </p:cNvPicPr>
          <p:nvPr/>
        </p:nvPicPr>
        <p:blipFill>
          <a:blip r:embed="rId4"/>
          <a:stretch>
            <a:fillRect/>
          </a:stretch>
        </p:blipFill>
        <p:spPr>
          <a:xfrm rot="5400000">
            <a:off x="2871182" y="3754031"/>
            <a:ext cx="298153" cy="450606"/>
          </a:xfrm>
          <a:prstGeom prst="rect">
            <a:avLst/>
          </a:prstGeom>
        </p:spPr>
      </p:pic>
      <p:pic>
        <p:nvPicPr>
          <p:cNvPr id="17" name="Picture 16"/>
          <p:cNvPicPr>
            <a:picLocks noChangeAspect="1"/>
          </p:cNvPicPr>
          <p:nvPr/>
        </p:nvPicPr>
        <p:blipFill>
          <a:blip r:embed="rId4"/>
          <a:stretch>
            <a:fillRect/>
          </a:stretch>
        </p:blipFill>
        <p:spPr>
          <a:xfrm rot="5400000">
            <a:off x="5693406" y="3754031"/>
            <a:ext cx="298153" cy="450606"/>
          </a:xfrm>
          <a:prstGeom prst="rect">
            <a:avLst/>
          </a:prstGeom>
        </p:spPr>
      </p:pic>
    </p:spTree>
    <p:extLst>
      <p:ext uri="{BB962C8B-B14F-4D97-AF65-F5344CB8AC3E}">
        <p14:creationId xmlns:p14="http://schemas.microsoft.com/office/powerpoint/2010/main" val="400244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529" y="387629"/>
            <a:ext cx="5101386" cy="507831"/>
          </a:xfrm>
          <a:prstGeom prst="rect">
            <a:avLst/>
          </a:prstGeom>
        </p:spPr>
        <p:txBody>
          <a:bodyPr wrap="square">
            <a:spAutoFit/>
          </a:bodyPr>
          <a:lstStyle/>
          <a:p>
            <a:pPr algn="ctr"/>
            <a:r>
              <a:rPr lang="en-US" sz="2700" b="1" dirty="0">
                <a:solidFill>
                  <a:srgbClr val="B80416"/>
                </a:solidFill>
                <a:latin typeface="Gotham-Bold"/>
                <a:ea typeface="Museo Sans 900" charset="0"/>
                <a:cs typeface="Gotham-Bold"/>
              </a:rPr>
              <a:t>HUMAN </a:t>
            </a:r>
            <a:r>
              <a:rPr lang="en-US" sz="2700" b="1" dirty="0">
                <a:solidFill>
                  <a:srgbClr val="B80416"/>
                </a:solidFill>
                <a:latin typeface="Gotham-Light"/>
                <a:ea typeface="Museo Sans 900" charset="0"/>
                <a:cs typeface="Gotham-Light"/>
              </a:rPr>
              <a:t>TRAFFICKING</a:t>
            </a:r>
            <a:r>
              <a:rPr lang="en-US" sz="2700" b="1" dirty="0">
                <a:solidFill>
                  <a:srgbClr val="B80416"/>
                </a:solidFill>
                <a:latin typeface="Avenir Next Regular"/>
                <a:ea typeface="Museo Sans 900" charset="0"/>
                <a:cs typeface="Avenir Next Regular"/>
              </a:rPr>
              <a:t> </a:t>
            </a:r>
            <a:endParaRPr lang="en-US" sz="2700" b="1" dirty="0">
              <a:solidFill>
                <a:srgbClr val="B80416"/>
              </a:solidFill>
              <a:latin typeface="Avenir Next Regular"/>
              <a:cs typeface="Avenir Next Regular"/>
            </a:endParaRPr>
          </a:p>
        </p:txBody>
      </p:sp>
      <p:sp>
        <p:nvSpPr>
          <p:cNvPr id="10" name="Rectangle 9"/>
          <p:cNvSpPr/>
          <p:nvPr/>
        </p:nvSpPr>
        <p:spPr>
          <a:xfrm>
            <a:off x="331199" y="1476965"/>
            <a:ext cx="2698800" cy="339676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15" name="Rectangle 14"/>
          <p:cNvSpPr/>
          <p:nvPr/>
        </p:nvSpPr>
        <p:spPr>
          <a:xfrm>
            <a:off x="562870" y="1695344"/>
            <a:ext cx="2235458" cy="584775"/>
          </a:xfrm>
          <a:prstGeom prst="rect">
            <a:avLst/>
          </a:prstGeom>
        </p:spPr>
        <p:txBody>
          <a:bodyPr wrap="square">
            <a:spAutoFit/>
          </a:bodyPr>
          <a:lstStyle/>
          <a:p>
            <a:pPr algn="ctr"/>
            <a:r>
              <a:rPr lang="en-US" sz="1600" b="1" dirty="0">
                <a:solidFill>
                  <a:schemeClr val="bg1"/>
                </a:solidFill>
                <a:latin typeface="Avenir Next Regular"/>
                <a:cs typeface="Avenir Next Regular"/>
              </a:rPr>
              <a:t>THE ACT</a:t>
            </a:r>
          </a:p>
          <a:p>
            <a:pPr algn="ctr"/>
            <a:r>
              <a:rPr lang="en-US" sz="1600" dirty="0">
                <a:solidFill>
                  <a:schemeClr val="bg1"/>
                </a:solidFill>
                <a:latin typeface="Avenir Next Regular"/>
                <a:cs typeface="Avenir Next Regular"/>
              </a:rPr>
              <a:t>(What is done)</a:t>
            </a:r>
          </a:p>
        </p:txBody>
      </p:sp>
      <p:cxnSp>
        <p:nvCxnSpPr>
          <p:cNvPr id="16" name="Straight Connector 15"/>
          <p:cNvCxnSpPr/>
          <p:nvPr/>
        </p:nvCxnSpPr>
        <p:spPr>
          <a:xfrm>
            <a:off x="1260396" y="2534727"/>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00503" y="2685531"/>
            <a:ext cx="2429501" cy="1169551"/>
          </a:xfrm>
          <a:prstGeom prst="rect">
            <a:avLst/>
          </a:prstGeom>
        </p:spPr>
        <p:txBody>
          <a:bodyPr wrap="square">
            <a:spAutoFit/>
          </a:bodyPr>
          <a:lstStyle/>
          <a:p>
            <a:pPr marL="285750" indent="-285750">
              <a:buFont typeface="Arial"/>
              <a:buChar char="•"/>
            </a:pPr>
            <a:r>
              <a:rPr lang="en-US" sz="1400" dirty="0">
                <a:solidFill>
                  <a:schemeClr val="bg1"/>
                </a:solidFill>
                <a:latin typeface="Avenir Next Regular"/>
                <a:cs typeface="Avenir Next Regular"/>
              </a:rPr>
              <a:t>Recruit,</a:t>
            </a:r>
          </a:p>
          <a:p>
            <a:pPr marL="285750" indent="-285750">
              <a:buFont typeface="Arial"/>
              <a:buChar char="•"/>
            </a:pPr>
            <a:r>
              <a:rPr lang="en-US" sz="1400" dirty="0">
                <a:solidFill>
                  <a:schemeClr val="bg1"/>
                </a:solidFill>
                <a:latin typeface="Avenir Next Regular"/>
                <a:cs typeface="Avenir Next Regular"/>
              </a:rPr>
              <a:t>Transport,</a:t>
            </a:r>
          </a:p>
          <a:p>
            <a:pPr marL="285750" indent="-285750">
              <a:buFont typeface="Arial"/>
              <a:buChar char="•"/>
            </a:pPr>
            <a:r>
              <a:rPr lang="en-US" sz="1400" dirty="0">
                <a:solidFill>
                  <a:schemeClr val="bg1"/>
                </a:solidFill>
                <a:latin typeface="Avenir Next Regular"/>
                <a:cs typeface="Avenir Next Regular"/>
              </a:rPr>
              <a:t>Transfer,</a:t>
            </a:r>
          </a:p>
          <a:p>
            <a:pPr marL="285750" indent="-285750">
              <a:buFont typeface="Arial"/>
              <a:buChar char="•"/>
            </a:pPr>
            <a:r>
              <a:rPr lang="en-US" sz="1400" dirty="0" err="1">
                <a:solidFill>
                  <a:schemeClr val="bg1"/>
                </a:solidFill>
                <a:latin typeface="Avenir Next Regular"/>
                <a:cs typeface="Avenir Next Regular"/>
              </a:rPr>
              <a:t>Harbour</a:t>
            </a:r>
            <a:r>
              <a:rPr lang="en-US" sz="1400" dirty="0">
                <a:solidFill>
                  <a:schemeClr val="bg1"/>
                </a:solidFill>
                <a:latin typeface="Avenir Next Regular"/>
                <a:cs typeface="Avenir Next Regular"/>
              </a:rPr>
              <a:t> or Receipt of Persons </a:t>
            </a:r>
          </a:p>
        </p:txBody>
      </p:sp>
      <p:sp>
        <p:nvSpPr>
          <p:cNvPr id="17" name="Rectangle 16"/>
          <p:cNvSpPr/>
          <p:nvPr/>
        </p:nvSpPr>
        <p:spPr>
          <a:xfrm>
            <a:off x="3162828" y="1476967"/>
            <a:ext cx="2698800" cy="339676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18" name="Rectangle 17"/>
          <p:cNvSpPr/>
          <p:nvPr/>
        </p:nvSpPr>
        <p:spPr>
          <a:xfrm>
            <a:off x="3385092" y="1695344"/>
            <a:ext cx="2235458" cy="584775"/>
          </a:xfrm>
          <a:prstGeom prst="rect">
            <a:avLst/>
          </a:prstGeom>
        </p:spPr>
        <p:txBody>
          <a:bodyPr wrap="square">
            <a:spAutoFit/>
          </a:bodyPr>
          <a:lstStyle/>
          <a:p>
            <a:pPr algn="ctr"/>
            <a:r>
              <a:rPr lang="en-US" sz="1600" b="1" dirty="0">
                <a:solidFill>
                  <a:schemeClr val="bg1"/>
                </a:solidFill>
                <a:latin typeface="Avenir Next Regular"/>
                <a:cs typeface="Avenir Next Regular"/>
              </a:rPr>
              <a:t>THE MEANS</a:t>
            </a:r>
          </a:p>
          <a:p>
            <a:pPr algn="ctr"/>
            <a:r>
              <a:rPr lang="en-US" sz="1600" dirty="0">
                <a:solidFill>
                  <a:schemeClr val="bg1"/>
                </a:solidFill>
                <a:latin typeface="Avenir Next Regular"/>
                <a:cs typeface="Avenir Next Regular"/>
              </a:rPr>
              <a:t>(How it is done)</a:t>
            </a:r>
          </a:p>
        </p:txBody>
      </p:sp>
      <p:sp>
        <p:nvSpPr>
          <p:cNvPr id="4" name="Rectangle 3"/>
          <p:cNvSpPr/>
          <p:nvPr/>
        </p:nvSpPr>
        <p:spPr>
          <a:xfrm>
            <a:off x="3234274" y="2685528"/>
            <a:ext cx="2493269" cy="2308324"/>
          </a:xfrm>
          <a:prstGeom prst="rect">
            <a:avLst/>
          </a:prstGeom>
        </p:spPr>
        <p:txBody>
          <a:bodyPr wrap="square">
            <a:spAutoFit/>
          </a:bodyPr>
          <a:lstStyle/>
          <a:p>
            <a:pPr marL="171450" indent="-171450">
              <a:buFont typeface="Arial"/>
              <a:buChar char="•"/>
            </a:pPr>
            <a:r>
              <a:rPr lang="en-US" sz="1200" dirty="0">
                <a:solidFill>
                  <a:schemeClr val="bg1"/>
                </a:solidFill>
                <a:latin typeface="Avenir Next Regular"/>
                <a:cs typeface="Avenir Next Regular"/>
              </a:rPr>
              <a:t>Threat or use of force or other forms of coercion</a:t>
            </a:r>
          </a:p>
          <a:p>
            <a:pPr marL="171450" indent="-171450">
              <a:buFont typeface="Arial"/>
              <a:buChar char="•"/>
            </a:pPr>
            <a:r>
              <a:rPr lang="en-US" sz="1200" dirty="0">
                <a:solidFill>
                  <a:schemeClr val="bg1"/>
                </a:solidFill>
                <a:latin typeface="Avenir Next Regular"/>
                <a:cs typeface="Avenir Next Regular"/>
              </a:rPr>
              <a:t>Abduction</a:t>
            </a:r>
          </a:p>
          <a:p>
            <a:pPr marL="171450" indent="-171450">
              <a:buFont typeface="Arial"/>
              <a:buChar char="•"/>
            </a:pPr>
            <a:r>
              <a:rPr lang="en-US" sz="1200" dirty="0">
                <a:solidFill>
                  <a:schemeClr val="bg1"/>
                </a:solidFill>
                <a:latin typeface="Avenir Next Regular"/>
                <a:cs typeface="Avenir Next Regular"/>
              </a:rPr>
              <a:t>Fraud / Deception</a:t>
            </a:r>
          </a:p>
          <a:p>
            <a:pPr marL="171450" indent="-171450">
              <a:buFont typeface="Arial"/>
              <a:buChar char="•"/>
            </a:pPr>
            <a:r>
              <a:rPr lang="en-US" sz="1200" dirty="0">
                <a:solidFill>
                  <a:schemeClr val="bg1"/>
                </a:solidFill>
                <a:latin typeface="Avenir Next Regular"/>
                <a:cs typeface="Avenir Next Regular"/>
              </a:rPr>
              <a:t>Abuse of power or of a position of vulnerability</a:t>
            </a:r>
          </a:p>
          <a:p>
            <a:pPr marL="171450" indent="-171450">
              <a:buFont typeface="Arial"/>
              <a:buChar char="•"/>
            </a:pPr>
            <a:r>
              <a:rPr lang="en-US" sz="1200" dirty="0">
                <a:solidFill>
                  <a:schemeClr val="bg1"/>
                </a:solidFill>
                <a:latin typeface="Avenir Next Regular"/>
                <a:cs typeface="Avenir Next Regular"/>
              </a:rPr>
              <a:t>Giving or receiving of payments or benefits to achieve the consent of a person having control over another person</a:t>
            </a:r>
          </a:p>
          <a:p>
            <a:pPr marL="171450" indent="-171450">
              <a:buFont typeface="Arial"/>
              <a:buChar char="•"/>
            </a:pPr>
            <a:r>
              <a:rPr lang="en-US" sz="1200" dirty="0">
                <a:solidFill>
                  <a:schemeClr val="bg1"/>
                </a:solidFill>
                <a:latin typeface="Avenir Next Regular"/>
                <a:cs typeface="Avenir Next Regular"/>
              </a:rPr>
              <a:t>*</a:t>
            </a:r>
            <a:r>
              <a:rPr lang="en-US" sz="1200" b="1" dirty="0">
                <a:solidFill>
                  <a:schemeClr val="accent6"/>
                </a:solidFill>
                <a:latin typeface="Avenir Next Regular"/>
                <a:cs typeface="Avenir Next Regular"/>
              </a:rPr>
              <a:t>The MEANS is not pertinent  for under 18 year olds </a:t>
            </a:r>
          </a:p>
        </p:txBody>
      </p:sp>
      <p:cxnSp>
        <p:nvCxnSpPr>
          <p:cNvPr id="19" name="Straight Connector 18"/>
          <p:cNvCxnSpPr/>
          <p:nvPr/>
        </p:nvCxnSpPr>
        <p:spPr>
          <a:xfrm>
            <a:off x="4073210" y="2534727"/>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999161" y="1476967"/>
            <a:ext cx="2698800" cy="339676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22" name="Rectangle 21"/>
          <p:cNvSpPr/>
          <p:nvPr/>
        </p:nvSpPr>
        <p:spPr>
          <a:xfrm>
            <a:off x="6238356" y="1695344"/>
            <a:ext cx="2235458" cy="584775"/>
          </a:xfrm>
          <a:prstGeom prst="rect">
            <a:avLst/>
          </a:prstGeom>
          <a:solidFill>
            <a:schemeClr val="tx1">
              <a:lumMod val="65000"/>
              <a:lumOff val="35000"/>
            </a:schemeClr>
          </a:solidFill>
        </p:spPr>
        <p:txBody>
          <a:bodyPr wrap="square">
            <a:spAutoFit/>
          </a:bodyPr>
          <a:lstStyle/>
          <a:p>
            <a:pPr algn="ctr"/>
            <a:r>
              <a:rPr lang="en-US" sz="1600" b="1" dirty="0">
                <a:solidFill>
                  <a:schemeClr val="bg1"/>
                </a:solidFill>
                <a:latin typeface="Avenir Next Regular"/>
                <a:cs typeface="Avenir Next Regular"/>
              </a:rPr>
              <a:t>THE PURPOSE</a:t>
            </a:r>
          </a:p>
          <a:p>
            <a:pPr algn="ctr"/>
            <a:r>
              <a:rPr lang="en-US" sz="1600" dirty="0">
                <a:solidFill>
                  <a:schemeClr val="bg1"/>
                </a:solidFill>
                <a:latin typeface="Avenir Next Regular"/>
                <a:cs typeface="Avenir Next Regular"/>
              </a:rPr>
              <a:t>(Why it is done)</a:t>
            </a:r>
          </a:p>
        </p:txBody>
      </p:sp>
      <p:cxnSp>
        <p:nvCxnSpPr>
          <p:cNvPr id="23" name="Straight Connector 22"/>
          <p:cNvCxnSpPr/>
          <p:nvPr/>
        </p:nvCxnSpPr>
        <p:spPr>
          <a:xfrm>
            <a:off x="6947717" y="2534727"/>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62626" y="2685528"/>
            <a:ext cx="2429501" cy="1600438"/>
          </a:xfrm>
          <a:prstGeom prst="rect">
            <a:avLst/>
          </a:prstGeom>
        </p:spPr>
        <p:txBody>
          <a:bodyPr wrap="square">
            <a:spAutoFit/>
          </a:bodyPr>
          <a:lstStyle/>
          <a:p>
            <a:pPr marL="285750" indent="-285750">
              <a:buFont typeface="Arial"/>
              <a:buChar char="•"/>
            </a:pPr>
            <a:r>
              <a:rPr lang="en-US" sz="1400" dirty="0">
                <a:solidFill>
                  <a:schemeClr val="bg1"/>
                </a:solidFill>
                <a:latin typeface="Avenir Next Regular"/>
                <a:cs typeface="Avenir Next Regular"/>
              </a:rPr>
              <a:t>Sexual exploitation; forced </a:t>
            </a:r>
            <a:r>
              <a:rPr lang="en-US" sz="1400" dirty="0" err="1">
                <a:solidFill>
                  <a:schemeClr val="bg1"/>
                </a:solidFill>
                <a:latin typeface="Avenir Next Regular"/>
                <a:cs typeface="Avenir Next Regular"/>
              </a:rPr>
              <a:t>labour</a:t>
            </a:r>
            <a:r>
              <a:rPr lang="en-US" sz="1400" dirty="0">
                <a:solidFill>
                  <a:schemeClr val="bg1"/>
                </a:solidFill>
                <a:latin typeface="Avenir Next Regular"/>
                <a:cs typeface="Avenir Next Regular"/>
              </a:rPr>
              <a:t> or services</a:t>
            </a:r>
          </a:p>
          <a:p>
            <a:pPr marL="285750" indent="-285750">
              <a:buFont typeface="Arial"/>
              <a:buChar char="•"/>
            </a:pPr>
            <a:r>
              <a:rPr lang="en-US" sz="1400" dirty="0">
                <a:solidFill>
                  <a:schemeClr val="bg1"/>
                </a:solidFill>
                <a:latin typeface="Avenir Next Regular"/>
                <a:cs typeface="Avenir Next Regular"/>
              </a:rPr>
              <a:t>Slavery or practices similar to slavery</a:t>
            </a:r>
          </a:p>
          <a:p>
            <a:pPr marL="285750" indent="-285750">
              <a:buFont typeface="Arial"/>
              <a:buChar char="•"/>
            </a:pPr>
            <a:r>
              <a:rPr lang="en-US" sz="1400" dirty="0">
                <a:solidFill>
                  <a:schemeClr val="bg1"/>
                </a:solidFill>
                <a:latin typeface="Avenir Next Regular"/>
                <a:cs typeface="Avenir Next Regular"/>
              </a:rPr>
              <a:t>Servitude, or </a:t>
            </a:r>
          </a:p>
          <a:p>
            <a:pPr marL="285750" indent="-285750">
              <a:buFont typeface="Arial"/>
              <a:buChar char="•"/>
            </a:pPr>
            <a:r>
              <a:rPr lang="en-US" sz="1400" dirty="0">
                <a:solidFill>
                  <a:schemeClr val="bg1"/>
                </a:solidFill>
                <a:latin typeface="Avenir Next Regular"/>
                <a:cs typeface="Avenir Next Regular"/>
              </a:rPr>
              <a:t>the removal of organs.</a:t>
            </a:r>
          </a:p>
          <a:p>
            <a:pPr marL="285750" indent="-285750">
              <a:buFont typeface="Arial"/>
              <a:buChar char="•"/>
            </a:pPr>
            <a:endParaRPr lang="en-US" sz="1400" dirty="0">
              <a:solidFill>
                <a:schemeClr val="bg1"/>
              </a:solidFill>
              <a:latin typeface="Avenir Next Regular"/>
              <a:cs typeface="Avenir Next Regular"/>
            </a:endParaRPr>
          </a:p>
        </p:txBody>
      </p:sp>
      <p:sp>
        <p:nvSpPr>
          <p:cNvPr id="25" name="Rectangle 24"/>
          <p:cNvSpPr/>
          <p:nvPr/>
        </p:nvSpPr>
        <p:spPr>
          <a:xfrm>
            <a:off x="1795529" y="859729"/>
            <a:ext cx="5101386" cy="323165"/>
          </a:xfrm>
          <a:prstGeom prst="rect">
            <a:avLst/>
          </a:prstGeom>
        </p:spPr>
        <p:txBody>
          <a:bodyPr wrap="square">
            <a:spAutoFit/>
          </a:bodyPr>
          <a:lstStyle/>
          <a:p>
            <a:pPr algn="ctr"/>
            <a:r>
              <a:rPr lang="en-US" sz="1500" i="1" dirty="0">
                <a:solidFill>
                  <a:srgbClr val="B80416"/>
                </a:solidFill>
                <a:latin typeface="Avenir Next Regular"/>
                <a:cs typeface="Avenir Next Regular"/>
              </a:rPr>
              <a:t>(Palermo Protocol)</a:t>
            </a:r>
          </a:p>
        </p:txBody>
      </p:sp>
      <p:sp>
        <p:nvSpPr>
          <p:cNvPr id="27" name="Rectangle 26"/>
          <p:cNvSpPr/>
          <p:nvPr/>
        </p:nvSpPr>
        <p:spPr>
          <a:xfrm>
            <a:off x="2375717" y="5314890"/>
            <a:ext cx="4572000" cy="400110"/>
          </a:xfrm>
          <a:prstGeom prst="rect">
            <a:avLst/>
          </a:prstGeom>
        </p:spPr>
        <p:txBody>
          <a:bodyPr>
            <a:spAutoFit/>
          </a:bodyPr>
          <a:lstStyle/>
          <a:p>
            <a:pPr algn="ctr"/>
            <a:r>
              <a:rPr lang="en-GB" sz="1000" dirty="0"/>
              <a:t>UK Modern Slavery Training </a:t>
            </a:r>
          </a:p>
          <a:p>
            <a:pPr algn="ctr"/>
            <a:r>
              <a:rPr lang="en-GB" sz="1000" dirty="0"/>
              <a:t>Delivery Group</a:t>
            </a:r>
          </a:p>
        </p:txBody>
      </p:sp>
    </p:spTree>
    <p:extLst>
      <p:ext uri="{BB962C8B-B14F-4D97-AF65-F5344CB8AC3E}">
        <p14:creationId xmlns:p14="http://schemas.microsoft.com/office/powerpoint/2010/main" val="10410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3" grpId="0"/>
      <p:bldP spid="17" grpId="0" animBg="1"/>
      <p:bldP spid="18" grpId="0"/>
      <p:bldP spid="4" grpId="0"/>
      <p:bldP spid="20" grpId="0" animBg="1"/>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95288" y="1333500"/>
            <a:ext cx="7924800" cy="1841500"/>
          </a:xfrm>
        </p:spPr>
        <p:txBody>
          <a:bodyPr>
            <a:normAutofit lnSpcReduction="10000"/>
          </a:bodyPr>
          <a:lstStyle/>
          <a:p>
            <a:pPr marL="365760" indent="-256032" eaLnBrk="1" fontAlgn="auto" hangingPunct="1">
              <a:spcAft>
                <a:spcPts val="0"/>
              </a:spcAft>
              <a:buFont typeface="Wingdings 3"/>
              <a:buChar char=""/>
              <a:defRPr/>
            </a:pPr>
            <a:r>
              <a:rPr lang="en-GB" sz="2800" dirty="0"/>
              <a:t>Became an Act 26</a:t>
            </a:r>
            <a:r>
              <a:rPr lang="en-GB" sz="2800" baseline="30000" dirty="0"/>
              <a:t>th</a:t>
            </a:r>
            <a:r>
              <a:rPr lang="en-GB" sz="2800" dirty="0"/>
              <a:t> of March 2015</a:t>
            </a:r>
          </a:p>
          <a:p>
            <a:pPr marL="365760" indent="-256032" eaLnBrk="1" fontAlgn="auto" hangingPunct="1">
              <a:spcAft>
                <a:spcPts val="0"/>
              </a:spcAft>
              <a:buFont typeface="Wingdings 3"/>
              <a:buChar char=""/>
              <a:defRPr/>
            </a:pPr>
            <a:r>
              <a:rPr lang="en-GB" sz="2800" dirty="0"/>
              <a:t>Extends to England and Wales</a:t>
            </a:r>
          </a:p>
          <a:p>
            <a:pPr marL="365760" indent="-256032" eaLnBrk="1" fontAlgn="auto" hangingPunct="1">
              <a:spcAft>
                <a:spcPts val="0"/>
              </a:spcAft>
              <a:buFont typeface="Wingdings 3"/>
              <a:buChar char=""/>
              <a:defRPr/>
            </a:pPr>
            <a:r>
              <a:rPr lang="en-GB" sz="2800" dirty="0"/>
              <a:t>Consolidates previous offenses relating to trafficking and slavery</a:t>
            </a:r>
          </a:p>
          <a:p>
            <a:pPr marL="0" indent="0" eaLnBrk="1" fontAlgn="auto" hangingPunct="1">
              <a:spcAft>
                <a:spcPts val="0"/>
              </a:spcAft>
              <a:buFont typeface="Wingdings" pitchFamily="2" charset="2"/>
              <a:buNone/>
              <a:defRPr/>
            </a:pPr>
            <a:endParaRPr lang="en-GB" sz="2800" dirty="0"/>
          </a:p>
          <a:p>
            <a:pPr marL="365760" indent="-256032" eaLnBrk="1" fontAlgn="auto" hangingPunct="1">
              <a:spcAft>
                <a:spcPts val="0"/>
              </a:spcAft>
              <a:buFont typeface="Wingdings" pitchFamily="2" charset="2"/>
              <a:buNone/>
              <a:defRPr/>
            </a:pPr>
            <a:endParaRPr lang="en-GB" altLang="en-US" sz="2800" dirty="0"/>
          </a:p>
          <a:p>
            <a:pPr marL="365760" indent="-256032" eaLnBrk="1" fontAlgn="auto" hangingPunct="1">
              <a:spcAft>
                <a:spcPts val="0"/>
              </a:spcAft>
              <a:buFont typeface="Wingdings" pitchFamily="2" charset="2"/>
              <a:buNone/>
              <a:defRPr/>
            </a:pPr>
            <a:endParaRPr lang="en-GB" altLang="en-US" sz="1600" dirty="0"/>
          </a:p>
          <a:p>
            <a:pPr marL="365760" indent="-256032" eaLnBrk="1" fontAlgn="auto" hangingPunct="1">
              <a:spcAft>
                <a:spcPts val="0"/>
              </a:spcAft>
              <a:buFont typeface="Wingdings" pitchFamily="2" charset="2"/>
              <a:buNone/>
              <a:defRPr/>
            </a:pPr>
            <a:endParaRPr lang="en-GB" altLang="en-US" sz="1600" dirty="0"/>
          </a:p>
        </p:txBody>
      </p:sp>
      <p:sp>
        <p:nvSpPr>
          <p:cNvPr id="30722" name="Rectangle 2"/>
          <p:cNvSpPr>
            <a:spLocks noGrp="1" noChangeArrowheads="1"/>
          </p:cNvSpPr>
          <p:nvPr>
            <p:ph type="title"/>
          </p:nvPr>
        </p:nvSpPr>
        <p:spPr>
          <a:xfrm>
            <a:off x="466725" y="254000"/>
            <a:ext cx="8134350" cy="762000"/>
          </a:xfrm>
        </p:spPr>
        <p:txBody>
          <a:bodyPr>
            <a:normAutofit fontScale="90000"/>
          </a:bodyPr>
          <a:lstStyle/>
          <a:p>
            <a:pPr algn="ctr" eaLnBrk="1" fontAlgn="auto" hangingPunct="1">
              <a:spcAft>
                <a:spcPts val="0"/>
              </a:spcAft>
              <a:defRPr/>
            </a:pPr>
            <a:r>
              <a:rPr lang="en-GB" altLang="en-US" sz="3600" dirty="0">
                <a:solidFill>
                  <a:schemeClr val="tx1"/>
                </a:solidFill>
              </a:rPr>
              <a:t>Domestic Legal Framework:</a:t>
            </a:r>
            <a:br>
              <a:rPr lang="en-GB" altLang="en-US" sz="3600" dirty="0">
                <a:solidFill>
                  <a:schemeClr val="tx1"/>
                </a:solidFill>
              </a:rPr>
            </a:br>
            <a:r>
              <a:rPr lang="en-GB" altLang="en-US" sz="3600" dirty="0">
                <a:solidFill>
                  <a:schemeClr val="tx1"/>
                </a:solidFill>
              </a:rPr>
              <a:t> Modern Slavery Act 2015</a:t>
            </a:r>
            <a:endParaRPr lang="en-US" altLang="en-US" sz="3600" dirty="0">
              <a:solidFill>
                <a:schemeClr val="tx1"/>
              </a:solidFill>
            </a:endParaRPr>
          </a:p>
        </p:txBody>
      </p:sp>
      <p:sp>
        <p:nvSpPr>
          <p:cNvPr id="27652" name="Footer Placeholder 1"/>
          <p:cNvSpPr>
            <a:spLocks noGrp="1"/>
          </p:cNvSpPr>
          <p:nvPr>
            <p:ph type="ftr" sz="quarter" idx="11"/>
          </p:nvPr>
        </p:nvSpPr>
        <p:spPr bwMode="auto">
          <a:xfrm>
            <a:off x="8382000" y="5270502"/>
            <a:ext cx="482600" cy="3042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r>
              <a:rPr lang="en-GB" altLang="en-US" sz="1200">
                <a:solidFill>
                  <a:prstClr val="black"/>
                </a:solidFill>
                <a:latin typeface="Arial" charset="0"/>
              </a:rPr>
              <a:t>T2</a:t>
            </a:r>
            <a:endParaRPr lang="ru-RU" altLang="en-US" sz="1200">
              <a:solidFill>
                <a:prstClr val="black"/>
              </a:solidFill>
              <a:latin typeface="Arial" charset="0"/>
            </a:endParaRPr>
          </a:p>
        </p:txBody>
      </p:sp>
      <p:sp>
        <p:nvSpPr>
          <p:cNvPr id="27653" name="TextBox 2"/>
          <p:cNvSpPr txBox="1">
            <a:spLocks noChangeArrowheads="1"/>
          </p:cNvSpPr>
          <p:nvPr/>
        </p:nvSpPr>
        <p:spPr bwMode="auto">
          <a:xfrm>
            <a:off x="250826" y="3175002"/>
            <a:ext cx="7858125" cy="261610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Lucida Sans Unicode" pitchFamily="34" charset="0"/>
              </a:defRPr>
            </a:lvl1pPr>
            <a:lvl2pPr marL="800100" indent="-34290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lvl="1" eaLnBrk="0" hangingPunct="0">
              <a:buFont typeface="Wingdings" pitchFamily="2" charset="2"/>
              <a:buChar char="ü"/>
            </a:pPr>
            <a:endParaRPr lang="en-GB" altLang="en-US" sz="1400" i="1">
              <a:solidFill>
                <a:srgbClr val="FF0000"/>
              </a:solidFill>
              <a:latin typeface="Arial" charset="0"/>
            </a:endParaRPr>
          </a:p>
          <a:p>
            <a:pPr lvl="1" eaLnBrk="0" hangingPunct="0">
              <a:buFont typeface="Wingdings" pitchFamily="2" charset="2"/>
              <a:buChar char="ü"/>
            </a:pPr>
            <a:r>
              <a:rPr lang="en-GB" altLang="en-US" sz="2200" i="1">
                <a:solidFill>
                  <a:srgbClr val="FF0000"/>
                </a:solidFill>
                <a:latin typeface="Arial" charset="0"/>
              </a:rPr>
              <a:t>Two new civil orders to prevent slavery </a:t>
            </a:r>
          </a:p>
          <a:p>
            <a:pPr lvl="1" eaLnBrk="0" hangingPunct="0">
              <a:buFont typeface="Wingdings" pitchFamily="2" charset="2"/>
              <a:buChar char="ü"/>
            </a:pPr>
            <a:r>
              <a:rPr lang="en-GB" altLang="en-US" sz="2200" i="1">
                <a:solidFill>
                  <a:srgbClr val="FF0000"/>
                </a:solidFill>
                <a:latin typeface="Arial" charset="0"/>
              </a:rPr>
              <a:t>Establishes an Anti-Slavery Commissioner</a:t>
            </a:r>
          </a:p>
          <a:p>
            <a:pPr lvl="1" eaLnBrk="0" hangingPunct="0">
              <a:buFont typeface="Wingdings" pitchFamily="2" charset="2"/>
              <a:buChar char="ü"/>
            </a:pPr>
            <a:r>
              <a:rPr lang="en-GB" altLang="en-US" sz="2200" i="1">
                <a:solidFill>
                  <a:srgbClr val="FF0000"/>
                </a:solidFill>
                <a:latin typeface="Arial" charset="0"/>
              </a:rPr>
              <a:t>Increases sentences to life imprisonment</a:t>
            </a:r>
          </a:p>
          <a:p>
            <a:pPr lvl="1" eaLnBrk="0" hangingPunct="0">
              <a:buFont typeface="Wingdings" pitchFamily="2" charset="2"/>
              <a:buChar char="ü"/>
            </a:pPr>
            <a:r>
              <a:rPr lang="en-GB" altLang="en-US" sz="2200" i="1">
                <a:solidFill>
                  <a:srgbClr val="FF0000"/>
                </a:solidFill>
                <a:latin typeface="Arial" charset="0"/>
              </a:rPr>
              <a:t>Perpetrators face the toughest asset confiscation</a:t>
            </a:r>
          </a:p>
          <a:p>
            <a:pPr lvl="1" eaLnBrk="0" hangingPunct="0">
              <a:buFont typeface="Wingdings" pitchFamily="2" charset="2"/>
              <a:buChar char="ü"/>
            </a:pPr>
            <a:r>
              <a:rPr lang="en-GB" altLang="en-US" sz="2200" i="1">
                <a:solidFill>
                  <a:srgbClr val="FF0000"/>
                </a:solidFill>
                <a:latin typeface="Arial" charset="0"/>
              </a:rPr>
              <a:t>Statutory defence for victims to prevent criminalisation</a:t>
            </a:r>
          </a:p>
          <a:p>
            <a:pPr lvl="1" eaLnBrk="0" hangingPunct="0">
              <a:buFont typeface="Wingdings" pitchFamily="2" charset="2"/>
              <a:buChar char="ü"/>
            </a:pPr>
            <a:r>
              <a:rPr lang="en-GB" altLang="en-US" sz="2200" i="1">
                <a:solidFill>
                  <a:srgbClr val="FF0000"/>
                </a:solidFill>
                <a:latin typeface="Arial" charset="0"/>
              </a:rPr>
              <a:t>Strengthen law enforcement powers at sea</a:t>
            </a:r>
          </a:p>
          <a:p>
            <a:endParaRPr lang="en-GB" altLang="en-US" sz="1800">
              <a:solidFill>
                <a:prstClr val="black"/>
              </a:solidFill>
              <a:latin typeface="Arial" charset="0"/>
            </a:endParaRPr>
          </a:p>
        </p:txBody>
      </p:sp>
      <p:sp>
        <p:nvSpPr>
          <p:cNvPr id="27654" name="TextBox 1"/>
          <p:cNvSpPr txBox="1">
            <a:spLocks noChangeArrowheads="1"/>
          </p:cNvSpPr>
          <p:nvPr/>
        </p:nvSpPr>
        <p:spPr bwMode="auto">
          <a:xfrm>
            <a:off x="1143000" y="5398824"/>
            <a:ext cx="685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800" i="1">
                <a:solidFill>
                  <a:prstClr val="black"/>
                </a:solidFill>
              </a:rPr>
              <a:t>© International Organization for Migration (IOM), 2016. All rights reserved. No part of this material may be reproduced or transmitted, in any form or by any means, without prior written permission from IOM. </a:t>
            </a:r>
            <a:endParaRPr lang="en-GB" sz="800">
              <a:solidFill>
                <a:prstClr val="black"/>
              </a:solidFill>
            </a:endParaRPr>
          </a:p>
        </p:txBody>
      </p:sp>
    </p:spTree>
    <p:extLst>
      <p:ext uri="{BB962C8B-B14F-4D97-AF65-F5344CB8AC3E}">
        <p14:creationId xmlns:p14="http://schemas.microsoft.com/office/powerpoint/2010/main" val="243502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151" y="859182"/>
            <a:ext cx="7847509" cy="861774"/>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mn-lt"/>
              </a:rPr>
              <a:t>Modern Slavery Act 2015</a:t>
            </a:r>
          </a:p>
          <a:p>
            <a:pPr marL="742950" lvl="1" indent="-285750">
              <a:buFont typeface="Arial" panose="020B0604020202020204" pitchFamily="34" charset="0"/>
              <a:buChar char="•"/>
            </a:pPr>
            <a:r>
              <a:rPr lang="en-GB" sz="1600" dirty="0">
                <a:latin typeface="+mn-lt"/>
              </a:rPr>
              <a:t>Section 2 – Human Trafficking</a:t>
            </a:r>
          </a:p>
          <a:p>
            <a:pPr marL="742950" lvl="1" indent="-285750">
              <a:buFont typeface="Arial" panose="020B0604020202020204" pitchFamily="34" charset="0"/>
              <a:buChar char="•"/>
            </a:pPr>
            <a:r>
              <a:rPr lang="en-GB" sz="1600" dirty="0">
                <a:latin typeface="+mn-lt"/>
              </a:rPr>
              <a:t>Trafficking in persons has three constituent elements</a:t>
            </a:r>
            <a:endParaRPr lang="en-GB" dirty="0"/>
          </a:p>
        </p:txBody>
      </p:sp>
      <p:sp>
        <p:nvSpPr>
          <p:cNvPr id="4" name="Rectangle 3"/>
          <p:cNvSpPr/>
          <p:nvPr/>
        </p:nvSpPr>
        <p:spPr>
          <a:xfrm>
            <a:off x="99588" y="60361"/>
            <a:ext cx="8935770" cy="55980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463571" y="307521"/>
            <a:ext cx="4745440" cy="369000"/>
          </a:xfrm>
          <a:custGeom>
            <a:avLst/>
            <a:gdLst>
              <a:gd name="connsiteX0" fmla="*/ 0 w 4745440"/>
              <a:gd name="connsiteY0" fmla="*/ 73801 h 442800"/>
              <a:gd name="connsiteX1" fmla="*/ 73801 w 4745440"/>
              <a:gd name="connsiteY1" fmla="*/ 0 h 442800"/>
              <a:gd name="connsiteX2" fmla="*/ 4671639 w 4745440"/>
              <a:gd name="connsiteY2" fmla="*/ 0 h 442800"/>
              <a:gd name="connsiteX3" fmla="*/ 4745440 w 4745440"/>
              <a:gd name="connsiteY3" fmla="*/ 73801 h 442800"/>
              <a:gd name="connsiteX4" fmla="*/ 4745440 w 4745440"/>
              <a:gd name="connsiteY4" fmla="*/ 368999 h 442800"/>
              <a:gd name="connsiteX5" fmla="*/ 4671639 w 4745440"/>
              <a:gd name="connsiteY5" fmla="*/ 442800 h 442800"/>
              <a:gd name="connsiteX6" fmla="*/ 73801 w 4745440"/>
              <a:gd name="connsiteY6" fmla="*/ 442800 h 442800"/>
              <a:gd name="connsiteX7" fmla="*/ 0 w 4745440"/>
              <a:gd name="connsiteY7" fmla="*/ 368999 h 442800"/>
              <a:gd name="connsiteX8" fmla="*/ 0 w 474544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5440" h="442800">
                <a:moveTo>
                  <a:pt x="0" y="73801"/>
                </a:moveTo>
                <a:cubicBezTo>
                  <a:pt x="0" y="33042"/>
                  <a:pt x="33042" y="0"/>
                  <a:pt x="73801" y="0"/>
                </a:cubicBezTo>
                <a:lnTo>
                  <a:pt x="4671639" y="0"/>
                </a:lnTo>
                <a:cubicBezTo>
                  <a:pt x="4712398" y="0"/>
                  <a:pt x="4745440" y="33042"/>
                  <a:pt x="4745440" y="73801"/>
                </a:cubicBezTo>
                <a:lnTo>
                  <a:pt x="4745440" y="368999"/>
                </a:lnTo>
                <a:cubicBezTo>
                  <a:pt x="4745440" y="409758"/>
                  <a:pt x="4712398" y="442800"/>
                  <a:pt x="4671639" y="442800"/>
                </a:cubicBezTo>
                <a:lnTo>
                  <a:pt x="73801" y="442800"/>
                </a:lnTo>
                <a:cubicBezTo>
                  <a:pt x="33042" y="442800"/>
                  <a:pt x="0" y="409758"/>
                  <a:pt x="0" y="368999"/>
                </a:cubicBezTo>
                <a:lnTo>
                  <a:pt x="0" y="73801"/>
                </a:lnTo>
                <a:close/>
              </a:path>
            </a:pathLst>
          </a:cu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00982" tIns="21616" rIns="200982" bIns="21616" numCol="1" spcCol="1270" anchor="ctr" anchorCtr="0">
            <a:noAutofit/>
          </a:bodyPr>
          <a:lstStyle/>
          <a:p>
            <a:pPr lvl="0" algn="l" defTabSz="666750">
              <a:lnSpc>
                <a:spcPct val="90000"/>
              </a:lnSpc>
              <a:spcBef>
                <a:spcPct val="0"/>
              </a:spcBef>
              <a:spcAft>
                <a:spcPct val="35000"/>
              </a:spcAft>
            </a:pPr>
            <a:r>
              <a:rPr lang="en-GB" sz="2000" b="1" dirty="0"/>
              <a:t>Some useful information…</a:t>
            </a:r>
          </a:p>
        </p:txBody>
      </p:sp>
      <p:graphicFrame>
        <p:nvGraphicFramePr>
          <p:cNvPr id="9" name="Diagram 8"/>
          <p:cNvGraphicFramePr/>
          <p:nvPr>
            <p:extLst>
              <p:ext uri="{D42A27DB-BD31-4B8C-83A1-F6EECF244321}">
                <p14:modId xmlns:p14="http://schemas.microsoft.com/office/powerpoint/2010/main" val="1212670999"/>
              </p:ext>
            </p:extLst>
          </p:nvPr>
        </p:nvGraphicFramePr>
        <p:xfrm>
          <a:off x="911383" y="1911457"/>
          <a:ext cx="7783166" cy="120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796704" y="3179079"/>
            <a:ext cx="1566250" cy="1569660"/>
            <a:chOff x="697116" y="3790580"/>
            <a:chExt cx="1566250" cy="1883592"/>
          </a:xfrm>
        </p:grpSpPr>
        <p:sp>
          <p:nvSpPr>
            <p:cNvPr id="11" name="Rectangle 10"/>
            <p:cNvSpPr/>
            <p:nvPr/>
          </p:nvSpPr>
          <p:spPr>
            <a:xfrm>
              <a:off x="697117" y="3811509"/>
              <a:ext cx="1566249" cy="15487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97116" y="3790580"/>
              <a:ext cx="1566249" cy="188359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Recruitment,</a:t>
              </a:r>
            </a:p>
            <a:p>
              <a:pPr marL="285750" indent="-285750">
                <a:buFont typeface="Arial" panose="020B0604020202020204" pitchFamily="34" charset="0"/>
                <a:buChar char="•"/>
              </a:pPr>
              <a:r>
                <a:rPr lang="en-GB" sz="1600" dirty="0">
                  <a:latin typeface="+mn-lt"/>
                </a:rPr>
                <a:t>Transport,</a:t>
              </a:r>
            </a:p>
            <a:p>
              <a:pPr marL="285750" indent="-285750">
                <a:buFont typeface="Arial" panose="020B0604020202020204" pitchFamily="34" charset="0"/>
                <a:buChar char="•"/>
              </a:pPr>
              <a:r>
                <a:rPr lang="en-GB" sz="1600" dirty="0">
                  <a:latin typeface="+mn-lt"/>
                </a:rPr>
                <a:t>Transfer,</a:t>
              </a:r>
            </a:p>
            <a:p>
              <a:pPr marL="285750" indent="-285750">
                <a:buFont typeface="Arial" panose="020B0604020202020204" pitchFamily="34" charset="0"/>
                <a:buChar char="•"/>
              </a:pPr>
              <a:r>
                <a:rPr lang="en-GB" sz="1600" dirty="0">
                  <a:latin typeface="+mn-lt"/>
                </a:rPr>
                <a:t>Harbouring,</a:t>
              </a:r>
            </a:p>
            <a:p>
              <a:pPr marL="285750" indent="-285750">
                <a:buFont typeface="Arial" panose="020B0604020202020204" pitchFamily="34" charset="0"/>
                <a:buChar char="•"/>
              </a:pPr>
              <a:r>
                <a:rPr lang="en-GB" sz="1600" dirty="0">
                  <a:latin typeface="+mn-lt"/>
                </a:rPr>
                <a:t>Or receipt of persons</a:t>
              </a:r>
            </a:p>
          </p:txBody>
        </p:sp>
      </p:grpSp>
      <p:grpSp>
        <p:nvGrpSpPr>
          <p:cNvPr id="20" name="Group 19"/>
          <p:cNvGrpSpPr/>
          <p:nvPr/>
        </p:nvGrpSpPr>
        <p:grpSpPr>
          <a:xfrm>
            <a:off x="3037388" y="3192158"/>
            <a:ext cx="1566249" cy="1569660"/>
            <a:chOff x="3212472" y="3929204"/>
            <a:chExt cx="1566249" cy="1883592"/>
          </a:xfrm>
        </p:grpSpPr>
        <p:sp>
          <p:nvSpPr>
            <p:cNvPr id="15" name="Rectangle 14"/>
            <p:cNvSpPr/>
            <p:nvPr/>
          </p:nvSpPr>
          <p:spPr>
            <a:xfrm>
              <a:off x="3212472" y="3950133"/>
              <a:ext cx="1566249" cy="15487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212472" y="3929204"/>
              <a:ext cx="1493822" cy="188359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Threat</a:t>
              </a:r>
            </a:p>
            <a:p>
              <a:pPr marL="285750" indent="-285750">
                <a:buFont typeface="Arial" panose="020B0604020202020204" pitchFamily="34" charset="0"/>
                <a:buChar char="•"/>
              </a:pPr>
              <a:r>
                <a:rPr lang="en-GB" sz="1600" dirty="0">
                  <a:latin typeface="+mn-lt"/>
                </a:rPr>
                <a:t>Coercion</a:t>
              </a:r>
            </a:p>
            <a:p>
              <a:pPr marL="285750" indent="-285750">
                <a:buFont typeface="Arial" panose="020B0604020202020204" pitchFamily="34" charset="0"/>
                <a:buChar char="•"/>
              </a:pPr>
              <a:r>
                <a:rPr lang="en-GB" sz="1600" dirty="0">
                  <a:latin typeface="+mn-lt"/>
                </a:rPr>
                <a:t>Abduction</a:t>
              </a:r>
            </a:p>
            <a:p>
              <a:pPr marL="285750" indent="-285750">
                <a:buFont typeface="Arial" panose="020B0604020202020204" pitchFamily="34" charset="0"/>
                <a:buChar char="•"/>
              </a:pPr>
              <a:r>
                <a:rPr lang="en-GB" sz="1600" dirty="0">
                  <a:latin typeface="+mn-lt"/>
                </a:rPr>
                <a:t>Fraud</a:t>
              </a:r>
            </a:p>
            <a:p>
              <a:pPr marL="285750" indent="-285750">
                <a:buFont typeface="Arial" panose="020B0604020202020204" pitchFamily="34" charset="0"/>
                <a:buChar char="•"/>
              </a:pPr>
              <a:r>
                <a:rPr lang="en-GB" sz="1600" dirty="0">
                  <a:latin typeface="+mn-lt"/>
                </a:rPr>
                <a:t>Deception</a:t>
              </a:r>
            </a:p>
            <a:p>
              <a:pPr marL="285750" indent="-285750">
                <a:buFont typeface="Arial" panose="020B0604020202020204" pitchFamily="34" charset="0"/>
                <a:buChar char="•"/>
              </a:pPr>
              <a:r>
                <a:rPr lang="en-GB" sz="1600" dirty="0">
                  <a:latin typeface="+mn-lt"/>
                </a:rPr>
                <a:t>Payment</a:t>
              </a:r>
            </a:p>
          </p:txBody>
        </p:sp>
      </p:grpSp>
      <p:grpSp>
        <p:nvGrpSpPr>
          <p:cNvPr id="17" name="Group 16"/>
          <p:cNvGrpSpPr/>
          <p:nvPr/>
        </p:nvGrpSpPr>
        <p:grpSpPr>
          <a:xfrm>
            <a:off x="5172803" y="3160488"/>
            <a:ext cx="1566249" cy="406072"/>
            <a:chOff x="660903" y="2520806"/>
            <a:chExt cx="1566249" cy="1370493"/>
          </a:xfrm>
        </p:grpSpPr>
        <p:sp>
          <p:nvSpPr>
            <p:cNvPr id="18" name="Rectangle 17"/>
            <p:cNvSpPr/>
            <p:nvPr/>
          </p:nvSpPr>
          <p:spPr>
            <a:xfrm>
              <a:off x="660903" y="2520806"/>
              <a:ext cx="1566249" cy="1370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97117" y="2627692"/>
              <a:ext cx="1493822" cy="1142620"/>
            </a:xfrm>
            <a:prstGeom prst="rect">
              <a:avLst/>
            </a:prstGeom>
            <a:noFill/>
          </p:spPr>
          <p:txBody>
            <a:bodyPr wrap="square" rtlCol="0">
              <a:spAutoFit/>
            </a:bodyPr>
            <a:lstStyle/>
            <a:p>
              <a:pPr algn="ctr"/>
              <a:r>
                <a:rPr lang="en-GB" sz="1600" dirty="0">
                  <a:latin typeface="+mn-lt"/>
                </a:rPr>
                <a:t>Exploitation</a:t>
              </a:r>
            </a:p>
          </p:txBody>
        </p:sp>
      </p:grpSp>
      <p:sp>
        <p:nvSpPr>
          <p:cNvPr id="21" name="Rectangle 20"/>
          <p:cNvSpPr/>
          <p:nvPr/>
        </p:nvSpPr>
        <p:spPr>
          <a:xfrm>
            <a:off x="375894" y="4881181"/>
            <a:ext cx="5188970" cy="369332"/>
          </a:xfrm>
          <a:prstGeom prst="rect">
            <a:avLst/>
          </a:prstGeom>
        </p:spPr>
        <p:txBody>
          <a:bodyPr wrap="square">
            <a:spAutoFit/>
          </a:bodyPr>
          <a:lstStyle/>
          <a:p>
            <a:pPr marL="742950" lvl="1" indent="-285750">
              <a:buFont typeface="Arial" panose="020B0604020202020204" pitchFamily="34" charset="0"/>
              <a:buChar char="•"/>
            </a:pPr>
            <a:r>
              <a:rPr lang="en-GB" sz="1600" dirty="0">
                <a:solidFill>
                  <a:prstClr val="black"/>
                </a:solidFill>
                <a:latin typeface="Calibri"/>
              </a:rPr>
              <a:t>Penalty – </a:t>
            </a:r>
            <a:r>
              <a:rPr lang="en-GB" b="1" dirty="0">
                <a:solidFill>
                  <a:prstClr val="black"/>
                </a:solidFill>
                <a:latin typeface="Calibri"/>
              </a:rPr>
              <a:t>Life imprisonment </a:t>
            </a:r>
            <a:r>
              <a:rPr lang="en-GB" sz="1600" dirty="0">
                <a:solidFill>
                  <a:prstClr val="black"/>
                </a:solidFill>
                <a:latin typeface="Calibri"/>
              </a:rPr>
              <a:t>on indictment</a:t>
            </a:r>
          </a:p>
        </p:txBody>
      </p:sp>
      <p:grpSp>
        <p:nvGrpSpPr>
          <p:cNvPr id="27" name="Group 26"/>
          <p:cNvGrpSpPr/>
          <p:nvPr/>
        </p:nvGrpSpPr>
        <p:grpSpPr>
          <a:xfrm>
            <a:off x="2620595" y="1857650"/>
            <a:ext cx="2327407" cy="2268248"/>
            <a:chOff x="-1308227" y="590425"/>
            <a:chExt cx="769545" cy="993931"/>
          </a:xfrm>
        </p:grpSpPr>
        <p:cxnSp>
          <p:nvCxnSpPr>
            <p:cNvPr id="24" name="Straight Connector 23"/>
            <p:cNvCxnSpPr/>
            <p:nvPr/>
          </p:nvCxnSpPr>
          <p:spPr>
            <a:xfrm>
              <a:off x="-1258432" y="590425"/>
              <a:ext cx="669957" cy="99393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308227" y="590425"/>
              <a:ext cx="769545" cy="99393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7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5095</Words>
  <Application>Microsoft Macintosh PowerPoint</Application>
  <PresentationFormat>On-screen Show (16:10)</PresentationFormat>
  <Paragraphs>705</Paragraphs>
  <Slides>49</Slides>
  <Notes>34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49</vt:i4>
      </vt:variant>
    </vt:vector>
  </HeadingPairs>
  <TitlesOfParts>
    <vt:vector size="67" baseType="lpstr">
      <vt:lpstr>ＭＳ Ｐゴシック</vt:lpstr>
      <vt:lpstr>Arial</vt:lpstr>
      <vt:lpstr>Arial Black</vt:lpstr>
      <vt:lpstr>Avenir Next Regular</vt:lpstr>
      <vt:lpstr>Calibri</vt:lpstr>
      <vt:lpstr>Gotham-Bold</vt:lpstr>
      <vt:lpstr>Gotham-Light</vt:lpstr>
      <vt:lpstr>Lucida Calligraphy</vt:lpstr>
      <vt:lpstr>Museo Sans 500</vt:lpstr>
      <vt:lpstr>Museo Sans 700</vt:lpstr>
      <vt:lpstr>Museo Sans 900</vt:lpstr>
      <vt:lpstr>Segoe UI</vt:lpstr>
      <vt:lpstr>Trebuchet MS</vt:lpstr>
      <vt:lpstr>Wingdings</vt:lpstr>
      <vt:lpstr>Wingdings 3</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Domestic Legal Framework:  Modern Slavery Act 2015</vt:lpstr>
      <vt:lpstr>PowerPoint Presentation</vt:lpstr>
      <vt:lpstr>PowerPoint Presentation</vt:lpstr>
      <vt:lpstr>PowerPoint Presentation</vt:lpstr>
      <vt:lpstr>PowerPoint Presentation</vt:lpstr>
      <vt:lpstr>Children Signs and Indicators</vt:lpstr>
      <vt:lpstr>Children Signs and Indicators</vt:lpstr>
      <vt:lpstr>PowerPoint Presentation</vt:lpstr>
      <vt:lpstr>PowerPoint Presentation</vt:lpstr>
      <vt:lpstr>WHY ARE THEY VULNERABLE?</vt:lpstr>
      <vt:lpstr>USE OF JUJU</vt:lpstr>
      <vt:lpstr>PowerPoint Presentation</vt:lpstr>
      <vt:lpstr>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England NRM Data 2017</vt:lpstr>
      <vt:lpstr>Wales NRM Data 2017</vt:lpstr>
      <vt:lpstr>Wales - Referring Agency Totals 2017 </vt:lpstr>
      <vt:lpstr>Northern Ireland - NRM Data 2017</vt:lpstr>
      <vt:lpstr>Northern Ireland - Referring Agency Totals 2017</vt:lpstr>
      <vt:lpstr>Scotland - NRM Data 2017</vt:lpstr>
      <vt:lpstr>Scotland - Referring Agency Totals 2017</vt:lpstr>
      <vt:lpstr>PowerPoint Presentation</vt:lpstr>
      <vt:lpstr>PowerPoint Presentation</vt:lpstr>
      <vt:lpstr>PowerPoint Presentation</vt:lpstr>
      <vt:lpstr>PowerPoint Presentation</vt:lpstr>
      <vt:lpstr>PowerPoint Presentation</vt:lpstr>
      <vt:lpstr>Modern Slavery helpline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created by UK Modern Slavery Training Delivery Group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Townsley</dc:creator>
  <cp:lastModifiedBy>Mike Gardner (staff)</cp:lastModifiedBy>
  <cp:revision>46</cp:revision>
  <dcterms:created xsi:type="dcterms:W3CDTF">2017-03-07T13:44:56Z</dcterms:created>
  <dcterms:modified xsi:type="dcterms:W3CDTF">2025-06-23T16:49:56Z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A22541856</vt:lpwstr>
  </property>
  <property fmtid="{D5CDD505-2E9C-101B-9397-08002B2CF9AE}" pid="4" name="Objective-Title">
    <vt:lpwstr>Modern Slavery Training UK  Tier 3  Awareness.final Updated May 2018</vt:lpwstr>
  </property>
  <property fmtid="{D5CDD505-2E9C-101B-9397-08002B2CF9AE}" pid="5" name="Objective-Description">
    <vt:lpwstr/>
  </property>
  <property fmtid="{D5CDD505-2E9C-101B-9397-08002B2CF9AE}" pid="6" name="Objective-CreationStamp">
    <vt:filetime>2018-06-01T09:00:36Z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2018-06-01T09:00:47Z</vt:filetime>
  </property>
  <property fmtid="{D5CDD505-2E9C-101B-9397-08002B2CF9AE}" pid="10" name="Objective-ModificationStamp">
    <vt:filetime>2018-06-01T09:00:47Z</vt:filetime>
  </property>
  <property fmtid="{D5CDD505-2E9C-101B-9397-08002B2CF9AE}" pid="11" name="Objective-Owner">
    <vt:lpwstr>Kadhum, Sukaina (EPS-CSD)</vt:lpwstr>
  </property>
  <property fmtid="{D5CDD505-2E9C-101B-9397-08002B2CF9AE}" pid="12" name="Objective-Path">
    <vt:lpwstr>Objective Global Folder:Business File Plan:Education &amp; Public Services (EPS):Education &amp; Public Services (EPS) - Local Government - Community Safety:1 - Save:Anti-Slavery:Domestic Abuse Strategy - Reference Information - Modern Slavery - Research - 2017-2</vt:lpwstr>
  </property>
  <property fmtid="{D5CDD505-2E9C-101B-9397-08002B2CF9AE}" pid="13" name="Objective-Parent">
    <vt:lpwstr>RD training</vt:lpwstr>
  </property>
  <property fmtid="{D5CDD505-2E9C-101B-9397-08002B2CF9AE}" pid="14" name="Objective-State">
    <vt:lpwstr>Published</vt:lpwstr>
  </property>
  <property fmtid="{D5CDD505-2E9C-101B-9397-08002B2CF9AE}" pid="15" name="Objective-VersionId">
    <vt:lpwstr>vA44791741</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ies>
</file>